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7" r:id="rId1"/>
    <p:sldMasterId id="2147483843" r:id="rId2"/>
  </p:sldMasterIdLst>
  <p:notesMasterIdLst>
    <p:notesMasterId r:id="rId27"/>
  </p:notesMasterIdLst>
  <p:handoutMasterIdLst>
    <p:handoutMasterId r:id="rId28"/>
  </p:handoutMasterIdLst>
  <p:sldIdLst>
    <p:sldId id="626" r:id="rId3"/>
    <p:sldId id="629" r:id="rId4"/>
    <p:sldId id="655" r:id="rId5"/>
    <p:sldId id="656" r:id="rId6"/>
    <p:sldId id="657" r:id="rId7"/>
    <p:sldId id="658" r:id="rId8"/>
    <p:sldId id="660" r:id="rId9"/>
    <p:sldId id="661" r:id="rId10"/>
    <p:sldId id="256" r:id="rId11"/>
    <p:sldId id="265" r:id="rId12"/>
    <p:sldId id="271" r:id="rId13"/>
    <p:sldId id="266" r:id="rId14"/>
    <p:sldId id="267" r:id="rId15"/>
    <p:sldId id="269" r:id="rId16"/>
    <p:sldId id="268" r:id="rId17"/>
    <p:sldId id="270" r:id="rId18"/>
    <p:sldId id="528" r:id="rId19"/>
    <p:sldId id="525" r:id="rId20"/>
    <p:sldId id="527" r:id="rId21"/>
    <p:sldId id="529" r:id="rId22"/>
    <p:sldId id="531" r:id="rId23"/>
    <p:sldId id="530" r:id="rId24"/>
    <p:sldId id="647" r:id="rId25"/>
    <p:sldId id="272" r:id="rId26"/>
  </p:sldIdLst>
  <p:sldSz cx="9144000" cy="6858000" type="screen4x3"/>
  <p:notesSz cx="9296400" cy="6858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Lst>
  <p:custDataLst>
    <p:tags r:id="rId35"/>
  </p:custDataLst>
  <p:defaultTextStyle>
    <a:defPPr>
      <a:defRPr lang="en-US"/>
    </a:defPPr>
    <a:lvl1pPr algn="ctr" rtl="0" eaLnBrk="0" fontAlgn="base" hangingPunct="0">
      <a:spcBef>
        <a:spcPct val="0"/>
      </a:spcBef>
      <a:spcAft>
        <a:spcPct val="0"/>
      </a:spcAft>
      <a:defRPr sz="3600" u="sng" kern="1200">
        <a:solidFill>
          <a:schemeClr val="tx1"/>
        </a:solidFill>
        <a:latin typeface="Arial" pitchFamily="34" charset="0"/>
        <a:ea typeface="ＭＳ Ｐゴシック" pitchFamily="34" charset="-128"/>
        <a:cs typeface="+mn-cs"/>
      </a:defRPr>
    </a:lvl1pPr>
    <a:lvl2pPr marL="457200" algn="ctr" rtl="0" eaLnBrk="0" fontAlgn="base" hangingPunct="0">
      <a:spcBef>
        <a:spcPct val="0"/>
      </a:spcBef>
      <a:spcAft>
        <a:spcPct val="0"/>
      </a:spcAft>
      <a:defRPr sz="3600" u="sng" kern="1200">
        <a:solidFill>
          <a:schemeClr val="tx1"/>
        </a:solidFill>
        <a:latin typeface="Arial" pitchFamily="34" charset="0"/>
        <a:ea typeface="ＭＳ Ｐゴシック" pitchFamily="34" charset="-128"/>
        <a:cs typeface="+mn-cs"/>
      </a:defRPr>
    </a:lvl2pPr>
    <a:lvl3pPr marL="914400" algn="ctr" rtl="0" eaLnBrk="0" fontAlgn="base" hangingPunct="0">
      <a:spcBef>
        <a:spcPct val="0"/>
      </a:spcBef>
      <a:spcAft>
        <a:spcPct val="0"/>
      </a:spcAft>
      <a:defRPr sz="3600" u="sng" kern="1200">
        <a:solidFill>
          <a:schemeClr val="tx1"/>
        </a:solidFill>
        <a:latin typeface="Arial" pitchFamily="34" charset="0"/>
        <a:ea typeface="ＭＳ Ｐゴシック" pitchFamily="34" charset="-128"/>
        <a:cs typeface="+mn-cs"/>
      </a:defRPr>
    </a:lvl3pPr>
    <a:lvl4pPr marL="1371600" algn="ctr" rtl="0" eaLnBrk="0" fontAlgn="base" hangingPunct="0">
      <a:spcBef>
        <a:spcPct val="0"/>
      </a:spcBef>
      <a:spcAft>
        <a:spcPct val="0"/>
      </a:spcAft>
      <a:defRPr sz="3600" u="sng" kern="1200">
        <a:solidFill>
          <a:schemeClr val="tx1"/>
        </a:solidFill>
        <a:latin typeface="Arial" pitchFamily="34" charset="0"/>
        <a:ea typeface="ＭＳ Ｐゴシック" pitchFamily="34" charset="-128"/>
        <a:cs typeface="+mn-cs"/>
      </a:defRPr>
    </a:lvl4pPr>
    <a:lvl5pPr marL="1828800" algn="ctr" rtl="0" eaLnBrk="0" fontAlgn="base" hangingPunct="0">
      <a:spcBef>
        <a:spcPct val="0"/>
      </a:spcBef>
      <a:spcAft>
        <a:spcPct val="0"/>
      </a:spcAft>
      <a:defRPr sz="3600" u="sng"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3600" u="sng"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3600" u="sng"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3600" u="sng"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3600" u="sng" kern="1200">
        <a:solidFill>
          <a:schemeClr val="tx1"/>
        </a:solidFill>
        <a:latin typeface="Arial" pitchFamily="34" charset="0"/>
        <a:ea typeface="ＭＳ Ｐゴシック" pitchFamily="34" charset="-128"/>
        <a:cs typeface="+mn-cs"/>
      </a:defRPr>
    </a:lvl9pPr>
  </p:defaultTextStyle>
  <p:extLst>
    <p:ext uri="{521415D9-36F7-43E2-AB2F-B90AF26B5E84}">
      <p14:sectionLst xmlns:p14="http://schemas.microsoft.com/office/powerpoint/2010/main">
        <p14:section name="Default Section" id="{B8C29FF8-0543-4BE2-B5BB-D76D0DE6A04A}">
          <p14:sldIdLst>
            <p14:sldId id="626"/>
            <p14:sldId id="629"/>
            <p14:sldId id="655"/>
            <p14:sldId id="656"/>
            <p14:sldId id="657"/>
            <p14:sldId id="658"/>
            <p14:sldId id="660"/>
            <p14:sldId id="661"/>
          </p14:sldIdLst>
        </p14:section>
        <p14:section name="Untitled Section" id="{F4202F92-46D0-4C75-9853-F3BC8F66F1E9}">
          <p14:sldIdLst>
            <p14:sldId id="256"/>
            <p14:sldId id="265"/>
            <p14:sldId id="271"/>
            <p14:sldId id="266"/>
            <p14:sldId id="267"/>
            <p14:sldId id="269"/>
            <p14:sldId id="268"/>
            <p14:sldId id="270"/>
            <p14:sldId id="528"/>
            <p14:sldId id="525"/>
            <p14:sldId id="527"/>
            <p14:sldId id="529"/>
            <p14:sldId id="531"/>
            <p14:sldId id="530"/>
            <p14:sldId id="647"/>
            <p14:sldId id="2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1">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0066CC"/>
    <a:srgbClr val="0A85FF"/>
    <a:srgbClr val="0033CC"/>
    <a:srgbClr val="0000FF"/>
    <a:srgbClr val="3333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5127" autoAdjust="0"/>
  </p:normalViewPr>
  <p:slideViewPr>
    <p:cSldViewPr>
      <p:cViewPr>
        <p:scale>
          <a:sx n="85" d="100"/>
          <a:sy n="85" d="100"/>
        </p:scale>
        <p:origin x="720" y="76"/>
      </p:cViewPr>
      <p:guideLst>
        <p:guide orient="horz" pos="2160"/>
        <p:guide pos="2880"/>
      </p:guideLst>
    </p:cSldViewPr>
  </p:slideViewPr>
  <p:outlineViewPr>
    <p:cViewPr>
      <p:scale>
        <a:sx n="33" d="100"/>
        <a:sy n="33" d="100"/>
      </p:scale>
      <p:origin x="0" y="-2418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1" d="100"/>
          <a:sy n="111" d="100"/>
        </p:scale>
        <p:origin x="-576" y="-84"/>
      </p:cViewPr>
      <p:guideLst>
        <p:guide orient="horz" pos="2161"/>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4029075" cy="342900"/>
          </a:xfrm>
          <a:prstGeom prst="rect">
            <a:avLst/>
          </a:prstGeom>
          <a:noFill/>
          <a:ln w="9525">
            <a:noFill/>
            <a:miter lim="800000"/>
            <a:headEnd/>
            <a:tailEnd/>
          </a:ln>
          <a:effectLst/>
        </p:spPr>
        <p:txBody>
          <a:bodyPr vert="horz" wrap="square" lIns="93035" tIns="46518" rIns="93035" bIns="46518" numCol="1" anchor="t" anchorCtr="0" compatLnSpc="1">
            <a:prstTxWarp prst="textNoShape">
              <a:avLst/>
            </a:prstTxWarp>
          </a:bodyPr>
          <a:lstStyle>
            <a:lvl1pPr algn="l" defTabSz="928688" eaLnBrk="1" hangingPunct="1">
              <a:defRPr sz="1200" u="none">
                <a:latin typeface="Times New Roman" pitchFamily="18" charset="0"/>
              </a:defRPr>
            </a:lvl1pPr>
          </a:lstStyle>
          <a:p>
            <a:endParaRPr lang="en-US"/>
          </a:p>
        </p:txBody>
      </p:sp>
      <p:sp>
        <p:nvSpPr>
          <p:cNvPr id="89091" name="Rectangle 3"/>
          <p:cNvSpPr>
            <a:spLocks noGrp="1" noChangeArrowheads="1"/>
          </p:cNvSpPr>
          <p:nvPr>
            <p:ph type="dt" sz="quarter" idx="1"/>
          </p:nvPr>
        </p:nvSpPr>
        <p:spPr bwMode="auto">
          <a:xfrm>
            <a:off x="5267325" y="0"/>
            <a:ext cx="4029075" cy="342900"/>
          </a:xfrm>
          <a:prstGeom prst="rect">
            <a:avLst/>
          </a:prstGeom>
          <a:noFill/>
          <a:ln w="9525">
            <a:noFill/>
            <a:miter lim="800000"/>
            <a:headEnd/>
            <a:tailEnd/>
          </a:ln>
          <a:effectLst/>
        </p:spPr>
        <p:txBody>
          <a:bodyPr vert="horz" wrap="square" lIns="93035" tIns="46518" rIns="93035" bIns="46518" numCol="1" anchor="t" anchorCtr="0" compatLnSpc="1">
            <a:prstTxWarp prst="textNoShape">
              <a:avLst/>
            </a:prstTxWarp>
          </a:bodyPr>
          <a:lstStyle>
            <a:lvl1pPr algn="r" defTabSz="928688" eaLnBrk="1" hangingPunct="1">
              <a:defRPr sz="1200" u="none">
                <a:latin typeface="Times New Roman" pitchFamily="18" charset="0"/>
              </a:defRPr>
            </a:lvl1pPr>
          </a:lstStyle>
          <a:p>
            <a:endParaRPr lang="en-US"/>
          </a:p>
        </p:txBody>
      </p:sp>
      <p:sp>
        <p:nvSpPr>
          <p:cNvPr id="89092" name="Rectangle 4"/>
          <p:cNvSpPr>
            <a:spLocks noGrp="1" noChangeArrowheads="1"/>
          </p:cNvSpPr>
          <p:nvPr>
            <p:ph type="ftr" sz="quarter" idx="2"/>
          </p:nvPr>
        </p:nvSpPr>
        <p:spPr bwMode="auto">
          <a:xfrm>
            <a:off x="0" y="6515100"/>
            <a:ext cx="4029075" cy="342900"/>
          </a:xfrm>
          <a:prstGeom prst="rect">
            <a:avLst/>
          </a:prstGeom>
          <a:noFill/>
          <a:ln w="9525">
            <a:noFill/>
            <a:miter lim="800000"/>
            <a:headEnd/>
            <a:tailEnd/>
          </a:ln>
          <a:effectLst/>
        </p:spPr>
        <p:txBody>
          <a:bodyPr vert="horz" wrap="square" lIns="93035" tIns="46518" rIns="93035" bIns="46518" numCol="1" anchor="b" anchorCtr="0" compatLnSpc="1">
            <a:prstTxWarp prst="textNoShape">
              <a:avLst/>
            </a:prstTxWarp>
          </a:bodyPr>
          <a:lstStyle>
            <a:lvl1pPr algn="l" defTabSz="928688" eaLnBrk="1" hangingPunct="1">
              <a:defRPr sz="1200" u="none">
                <a:latin typeface="Times New Roman" pitchFamily="18" charset="0"/>
              </a:defRPr>
            </a:lvl1pPr>
          </a:lstStyle>
          <a:p>
            <a:endParaRPr lang="en-US"/>
          </a:p>
        </p:txBody>
      </p:sp>
      <p:sp>
        <p:nvSpPr>
          <p:cNvPr id="89093" name="Rectangle 5"/>
          <p:cNvSpPr>
            <a:spLocks noGrp="1" noChangeArrowheads="1"/>
          </p:cNvSpPr>
          <p:nvPr>
            <p:ph type="sldNum" sz="quarter" idx="3"/>
          </p:nvPr>
        </p:nvSpPr>
        <p:spPr bwMode="auto">
          <a:xfrm>
            <a:off x="5267325" y="6515100"/>
            <a:ext cx="4029075" cy="342900"/>
          </a:xfrm>
          <a:prstGeom prst="rect">
            <a:avLst/>
          </a:prstGeom>
          <a:noFill/>
          <a:ln w="9525">
            <a:noFill/>
            <a:miter lim="800000"/>
            <a:headEnd/>
            <a:tailEnd/>
          </a:ln>
          <a:effectLst/>
        </p:spPr>
        <p:txBody>
          <a:bodyPr vert="horz" wrap="square" lIns="93035" tIns="46518" rIns="93035" bIns="46518" numCol="1" anchor="b" anchorCtr="0" compatLnSpc="1">
            <a:prstTxWarp prst="textNoShape">
              <a:avLst/>
            </a:prstTxWarp>
          </a:bodyPr>
          <a:lstStyle>
            <a:lvl1pPr algn="r" defTabSz="928688" eaLnBrk="1" hangingPunct="1">
              <a:defRPr sz="1200" u="none">
                <a:latin typeface="Times New Roman" pitchFamily="18" charset="0"/>
              </a:defRPr>
            </a:lvl1pPr>
          </a:lstStyle>
          <a:p>
            <a:fld id="{03CB2503-C568-4314-B890-F9CA975546C8}" type="slidenum">
              <a:rPr lang="en-US"/>
              <a:pPr/>
              <a:t>‹#›</a:t>
            </a:fld>
            <a:endParaRPr lang="en-US"/>
          </a:p>
        </p:txBody>
      </p:sp>
    </p:spTree>
    <p:extLst>
      <p:ext uri="{BB962C8B-B14F-4D97-AF65-F5344CB8AC3E}">
        <p14:creationId xmlns:p14="http://schemas.microsoft.com/office/powerpoint/2010/main" val="2438939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29075" cy="342900"/>
          </a:xfrm>
          <a:prstGeom prst="rect">
            <a:avLst/>
          </a:prstGeom>
          <a:noFill/>
          <a:ln w="9525">
            <a:noFill/>
            <a:miter lim="800000"/>
            <a:headEnd/>
            <a:tailEnd/>
          </a:ln>
          <a:effectLst/>
        </p:spPr>
        <p:txBody>
          <a:bodyPr vert="horz" wrap="square" lIns="93035" tIns="46518" rIns="93035" bIns="46518" numCol="1" anchor="t" anchorCtr="0" compatLnSpc="1">
            <a:prstTxWarp prst="textNoShape">
              <a:avLst/>
            </a:prstTxWarp>
          </a:bodyPr>
          <a:lstStyle>
            <a:lvl1pPr algn="l" defTabSz="928688" eaLnBrk="1" hangingPunct="1">
              <a:defRPr sz="1200" u="none">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5267325" y="0"/>
            <a:ext cx="4029075" cy="342900"/>
          </a:xfrm>
          <a:prstGeom prst="rect">
            <a:avLst/>
          </a:prstGeom>
          <a:noFill/>
          <a:ln w="9525">
            <a:noFill/>
            <a:miter lim="800000"/>
            <a:headEnd/>
            <a:tailEnd/>
          </a:ln>
          <a:effectLst/>
        </p:spPr>
        <p:txBody>
          <a:bodyPr vert="horz" wrap="square" lIns="93035" tIns="46518" rIns="93035" bIns="46518" numCol="1" anchor="t" anchorCtr="0" compatLnSpc="1">
            <a:prstTxWarp prst="textNoShape">
              <a:avLst/>
            </a:prstTxWarp>
          </a:bodyPr>
          <a:lstStyle>
            <a:lvl1pPr algn="r" defTabSz="928688" eaLnBrk="1" hangingPunct="1">
              <a:defRPr sz="1200" u="none">
                <a:latin typeface="Times New Roman" pitchFamily="18" charset="0"/>
              </a:defRPr>
            </a:lvl1pPr>
          </a:lstStyle>
          <a:p>
            <a:endParaRPr lang="en-US"/>
          </a:p>
        </p:txBody>
      </p:sp>
      <p:sp>
        <p:nvSpPr>
          <p:cNvPr id="204804" name="Rectangle 4"/>
          <p:cNvSpPr>
            <a:spLocks noGrp="1" noRot="1" noChangeAspect="1" noChangeArrowheads="1" noTextEdit="1"/>
          </p:cNvSpPr>
          <p:nvPr>
            <p:ph type="sldImg" idx="2"/>
          </p:nvPr>
        </p:nvSpPr>
        <p:spPr bwMode="auto">
          <a:xfrm>
            <a:off x="2936875" y="512763"/>
            <a:ext cx="3430588" cy="25733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39838" y="3257550"/>
            <a:ext cx="6816725" cy="3087688"/>
          </a:xfrm>
          <a:prstGeom prst="rect">
            <a:avLst/>
          </a:prstGeom>
          <a:noFill/>
          <a:ln w="9525">
            <a:noFill/>
            <a:miter lim="800000"/>
            <a:headEnd/>
            <a:tailEnd/>
          </a:ln>
          <a:effectLst/>
        </p:spPr>
        <p:txBody>
          <a:bodyPr vert="horz" wrap="square" lIns="93035" tIns="46518" rIns="93035" bIns="465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515100"/>
            <a:ext cx="4029075" cy="342900"/>
          </a:xfrm>
          <a:prstGeom prst="rect">
            <a:avLst/>
          </a:prstGeom>
          <a:noFill/>
          <a:ln w="9525">
            <a:noFill/>
            <a:miter lim="800000"/>
            <a:headEnd/>
            <a:tailEnd/>
          </a:ln>
          <a:effectLst/>
        </p:spPr>
        <p:txBody>
          <a:bodyPr vert="horz" wrap="square" lIns="93035" tIns="46518" rIns="93035" bIns="46518" numCol="1" anchor="b" anchorCtr="0" compatLnSpc="1">
            <a:prstTxWarp prst="textNoShape">
              <a:avLst/>
            </a:prstTxWarp>
          </a:bodyPr>
          <a:lstStyle>
            <a:lvl1pPr algn="l" defTabSz="928688" eaLnBrk="1" hangingPunct="1">
              <a:defRPr sz="1200" u="none">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5267325" y="6515100"/>
            <a:ext cx="4029075" cy="342900"/>
          </a:xfrm>
          <a:prstGeom prst="rect">
            <a:avLst/>
          </a:prstGeom>
          <a:noFill/>
          <a:ln w="9525">
            <a:noFill/>
            <a:miter lim="800000"/>
            <a:headEnd/>
            <a:tailEnd/>
          </a:ln>
          <a:effectLst/>
        </p:spPr>
        <p:txBody>
          <a:bodyPr vert="horz" wrap="square" lIns="93035" tIns="46518" rIns="93035" bIns="46518" numCol="1" anchor="b" anchorCtr="0" compatLnSpc="1">
            <a:prstTxWarp prst="textNoShape">
              <a:avLst/>
            </a:prstTxWarp>
          </a:bodyPr>
          <a:lstStyle>
            <a:lvl1pPr algn="r" defTabSz="928688" eaLnBrk="1" hangingPunct="1">
              <a:defRPr sz="1200" u="none">
                <a:latin typeface="Times New Roman" pitchFamily="18" charset="0"/>
              </a:defRPr>
            </a:lvl1pPr>
          </a:lstStyle>
          <a:p>
            <a:fld id="{93ECA448-C602-4ADE-A1EB-8EA3CC647F3D}" type="slidenum">
              <a:rPr lang="en-US"/>
              <a:pPr/>
              <a:t>‹#›</a:t>
            </a:fld>
            <a:endParaRPr lang="en-US"/>
          </a:p>
        </p:txBody>
      </p:sp>
    </p:spTree>
    <p:extLst>
      <p:ext uri="{BB962C8B-B14F-4D97-AF65-F5344CB8AC3E}">
        <p14:creationId xmlns:p14="http://schemas.microsoft.com/office/powerpoint/2010/main" val="356983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2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2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2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2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124"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124"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878831D-E213-44E2-95BA-7101BA0ACAC8}"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94073C-89A9-4035-BC35-F66F36BF81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244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78831D-E213-44E2-95BA-7101BA0ACAC8}"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94073C-89A9-4035-BC35-F66F36BF81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499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78831D-E213-44E2-95BA-7101BA0ACAC8}"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94073C-89A9-4035-BC35-F66F36BF81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2246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6CE5D3-A3F6-4915-9074-44F45A93BCBA}"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DA868-143A-4616-A01E-E9C3D435DA2E}" type="slidenum">
              <a:rPr lang="en-US" smtClean="0"/>
              <a:t>‹#›</a:t>
            </a:fld>
            <a:endParaRPr lang="en-US"/>
          </a:p>
        </p:txBody>
      </p:sp>
    </p:spTree>
    <p:extLst>
      <p:ext uri="{BB962C8B-B14F-4D97-AF65-F5344CB8AC3E}">
        <p14:creationId xmlns:p14="http://schemas.microsoft.com/office/powerpoint/2010/main" val="1296061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CE5D3-A3F6-4915-9074-44F45A93BCBA}"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DA868-143A-4616-A01E-E9C3D435DA2E}" type="slidenum">
              <a:rPr lang="en-US" smtClean="0"/>
              <a:t>‹#›</a:t>
            </a:fld>
            <a:endParaRPr lang="en-US"/>
          </a:p>
        </p:txBody>
      </p:sp>
    </p:spTree>
    <p:extLst>
      <p:ext uri="{BB962C8B-B14F-4D97-AF65-F5344CB8AC3E}">
        <p14:creationId xmlns:p14="http://schemas.microsoft.com/office/powerpoint/2010/main" val="2759425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CE5D3-A3F6-4915-9074-44F45A93BCBA}"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DA868-143A-4616-A01E-E9C3D435DA2E}" type="slidenum">
              <a:rPr lang="en-US" smtClean="0"/>
              <a:t>‹#›</a:t>
            </a:fld>
            <a:endParaRPr lang="en-US"/>
          </a:p>
        </p:txBody>
      </p:sp>
    </p:spTree>
    <p:extLst>
      <p:ext uri="{BB962C8B-B14F-4D97-AF65-F5344CB8AC3E}">
        <p14:creationId xmlns:p14="http://schemas.microsoft.com/office/powerpoint/2010/main" val="4063067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6CE5D3-A3F6-4915-9074-44F45A93BCBA}"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DA868-143A-4616-A01E-E9C3D435DA2E}" type="slidenum">
              <a:rPr lang="en-US" smtClean="0"/>
              <a:t>‹#›</a:t>
            </a:fld>
            <a:endParaRPr lang="en-US"/>
          </a:p>
        </p:txBody>
      </p:sp>
    </p:spTree>
    <p:extLst>
      <p:ext uri="{BB962C8B-B14F-4D97-AF65-F5344CB8AC3E}">
        <p14:creationId xmlns:p14="http://schemas.microsoft.com/office/powerpoint/2010/main" val="3472783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6CE5D3-A3F6-4915-9074-44F45A93BCBA}" type="datetimeFigureOut">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9DA868-143A-4616-A01E-E9C3D435DA2E}" type="slidenum">
              <a:rPr lang="en-US" smtClean="0"/>
              <a:t>‹#›</a:t>
            </a:fld>
            <a:endParaRPr lang="en-US"/>
          </a:p>
        </p:txBody>
      </p:sp>
    </p:spTree>
    <p:extLst>
      <p:ext uri="{BB962C8B-B14F-4D97-AF65-F5344CB8AC3E}">
        <p14:creationId xmlns:p14="http://schemas.microsoft.com/office/powerpoint/2010/main" val="2820282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6CE5D3-A3F6-4915-9074-44F45A93BCBA}" type="datetimeFigureOut">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9DA868-143A-4616-A01E-E9C3D435DA2E}" type="slidenum">
              <a:rPr lang="en-US" smtClean="0"/>
              <a:t>‹#›</a:t>
            </a:fld>
            <a:endParaRPr lang="en-US"/>
          </a:p>
        </p:txBody>
      </p:sp>
    </p:spTree>
    <p:extLst>
      <p:ext uri="{BB962C8B-B14F-4D97-AF65-F5344CB8AC3E}">
        <p14:creationId xmlns:p14="http://schemas.microsoft.com/office/powerpoint/2010/main" val="3704304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CE5D3-A3F6-4915-9074-44F45A93BCBA}" type="datetimeFigureOut">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9DA868-143A-4616-A01E-E9C3D435DA2E}" type="slidenum">
              <a:rPr lang="en-US" smtClean="0"/>
              <a:t>‹#›</a:t>
            </a:fld>
            <a:endParaRPr lang="en-US"/>
          </a:p>
        </p:txBody>
      </p:sp>
    </p:spTree>
    <p:extLst>
      <p:ext uri="{BB962C8B-B14F-4D97-AF65-F5344CB8AC3E}">
        <p14:creationId xmlns:p14="http://schemas.microsoft.com/office/powerpoint/2010/main" val="1303476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6CE5D3-A3F6-4915-9074-44F45A93BCBA}"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DA868-143A-4616-A01E-E9C3D435DA2E}" type="slidenum">
              <a:rPr lang="en-US" smtClean="0"/>
              <a:t>‹#›</a:t>
            </a:fld>
            <a:endParaRPr lang="en-US"/>
          </a:p>
        </p:txBody>
      </p:sp>
    </p:spTree>
    <p:extLst>
      <p:ext uri="{BB962C8B-B14F-4D97-AF65-F5344CB8AC3E}">
        <p14:creationId xmlns:p14="http://schemas.microsoft.com/office/powerpoint/2010/main" val="137822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78831D-E213-44E2-95BA-7101BA0ACAC8}"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94073C-89A9-4035-BC35-F66F36BF81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185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6CE5D3-A3F6-4915-9074-44F45A93BCBA}"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DA868-143A-4616-A01E-E9C3D435DA2E}" type="slidenum">
              <a:rPr lang="en-US" smtClean="0"/>
              <a:t>‹#›</a:t>
            </a:fld>
            <a:endParaRPr lang="en-US"/>
          </a:p>
        </p:txBody>
      </p:sp>
    </p:spTree>
    <p:extLst>
      <p:ext uri="{BB962C8B-B14F-4D97-AF65-F5344CB8AC3E}">
        <p14:creationId xmlns:p14="http://schemas.microsoft.com/office/powerpoint/2010/main" val="1844411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CE5D3-A3F6-4915-9074-44F45A93BCBA}"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DA868-143A-4616-A01E-E9C3D435DA2E}" type="slidenum">
              <a:rPr lang="en-US" smtClean="0"/>
              <a:t>‹#›</a:t>
            </a:fld>
            <a:endParaRPr lang="en-US"/>
          </a:p>
        </p:txBody>
      </p:sp>
    </p:spTree>
    <p:extLst>
      <p:ext uri="{BB962C8B-B14F-4D97-AF65-F5344CB8AC3E}">
        <p14:creationId xmlns:p14="http://schemas.microsoft.com/office/powerpoint/2010/main" val="2932831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CE5D3-A3F6-4915-9074-44F45A93BCBA}"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DA868-143A-4616-A01E-E9C3D435DA2E}" type="slidenum">
              <a:rPr lang="en-US" smtClean="0"/>
              <a:t>‹#›</a:t>
            </a:fld>
            <a:endParaRPr lang="en-US"/>
          </a:p>
        </p:txBody>
      </p:sp>
    </p:spTree>
    <p:extLst>
      <p:ext uri="{BB962C8B-B14F-4D97-AF65-F5344CB8AC3E}">
        <p14:creationId xmlns:p14="http://schemas.microsoft.com/office/powerpoint/2010/main" val="94438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79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78831D-E213-44E2-95BA-7101BA0ACAC8}"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94073C-89A9-4035-BC35-F66F36BF81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782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74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78831D-E213-44E2-95BA-7101BA0ACAC8}" type="datetimeFigureOut">
              <a:rPr lang="en-US" smtClean="0">
                <a:solidFill>
                  <a:prstClr val="black">
                    <a:tint val="75000"/>
                  </a:prstClr>
                </a:solidFill>
              </a:rPr>
              <a:pPr/>
              <a:t>1/30/2019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94073C-89A9-4035-BC35-F66F36BF81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359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29965"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965"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78831D-E213-44E2-95BA-7101BA0ACAC8}" type="datetimeFigureOut">
              <a:rPr lang="en-US" smtClean="0">
                <a:solidFill>
                  <a:prstClr val="black">
                    <a:tint val="75000"/>
                  </a:prstClr>
                </a:solidFill>
              </a:rPr>
              <a:pPr/>
              <a:t>1/30/2019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94073C-89A9-4035-BC35-F66F36BF81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91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78831D-E213-44E2-95BA-7101BA0ACAC8}" type="datetimeFigureOut">
              <a:rPr lang="en-US" smtClean="0">
                <a:solidFill>
                  <a:prstClr val="black">
                    <a:tint val="75000"/>
                  </a:prstClr>
                </a:solidFill>
              </a:rPr>
              <a:pPr/>
              <a:t>1/30/2019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94073C-89A9-4035-BC35-F66F36BF81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14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8831D-E213-44E2-95BA-7101BA0ACAC8}" type="datetimeFigureOut">
              <a:rPr lang="en-US" smtClean="0">
                <a:solidFill>
                  <a:prstClr val="black">
                    <a:tint val="75000"/>
                  </a:prstClr>
                </a:solidFill>
              </a:rPr>
              <a:pPr/>
              <a:t>1/30/2019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94073C-89A9-4035-BC35-F66F36BF81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653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65"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965"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78831D-E213-44E2-95BA-7101BA0ACAC8}" type="datetimeFigureOut">
              <a:rPr lang="en-US" smtClean="0">
                <a:solidFill>
                  <a:prstClr val="black">
                    <a:tint val="75000"/>
                  </a:prstClr>
                </a:solidFill>
              </a:rPr>
              <a:pPr/>
              <a:t>1/30/2019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94073C-89A9-4035-BC35-F66F36BF81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662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65"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965"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78831D-E213-44E2-95BA-7101BA0ACAC8}" type="datetimeFigureOut">
              <a:rPr lang="en-US" smtClean="0">
                <a:solidFill>
                  <a:prstClr val="black">
                    <a:tint val="75000"/>
                  </a:prstClr>
                </a:solidFill>
              </a:rPr>
              <a:pPr/>
              <a:t>1/30/2019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94073C-89A9-4035-BC35-F66F36BF81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315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68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878831D-E213-44E2-95BA-7101BA0ACAC8}"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1" y="635668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68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94073C-89A9-4035-BC35-F66F36BF81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7957561"/>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CE5D3-A3F6-4915-9074-44F45A93BCBA}" type="datetimeFigureOut">
              <a:rPr lang="en-US" smtClean="0"/>
              <a:t>1/30/2019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DA868-143A-4616-A01E-E9C3D435DA2E}" type="slidenum">
              <a:rPr lang="en-US" smtClean="0"/>
              <a:t>‹#›</a:t>
            </a:fld>
            <a:endParaRPr lang="en-US"/>
          </a:p>
        </p:txBody>
      </p:sp>
    </p:spTree>
    <p:extLst>
      <p:ext uri="{BB962C8B-B14F-4D97-AF65-F5344CB8AC3E}">
        <p14:creationId xmlns:p14="http://schemas.microsoft.com/office/powerpoint/2010/main" val="46298908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100000"/>
                    </a14:imgEffect>
                    <a14:imgEffect>
                      <a14:brightnessContrast bright="-80000"/>
                    </a14:imgEffect>
                  </a14:imgLayer>
                </a14:imgProps>
              </a:ext>
            </a:extLst>
          </a:blip>
          <a:srcRect/>
          <a:stretch>
            <a:fillRect b="-22000"/>
          </a:stretch>
        </a:blipFill>
        <a:effectLst/>
      </p:bgPr>
    </p:bg>
    <p:spTree>
      <p:nvGrpSpPr>
        <p:cNvPr id="1" name=""/>
        <p:cNvGrpSpPr/>
        <p:nvPr/>
      </p:nvGrpSpPr>
      <p:grpSpPr>
        <a:xfrm>
          <a:off x="0" y="0"/>
          <a:ext cx="0" cy="0"/>
          <a:chOff x="0" y="0"/>
          <a:chExt cx="0" cy="0"/>
        </a:xfrm>
      </p:grpSpPr>
      <p:cxnSp>
        <p:nvCxnSpPr>
          <p:cNvPr id="6" name="Elbow Connector 5"/>
          <p:cNvCxnSpPr>
            <a:cxnSpLocks/>
          </p:cNvCxnSpPr>
          <p:nvPr/>
        </p:nvCxnSpPr>
        <p:spPr>
          <a:xfrm rot="10800000" flipV="1">
            <a:off x="5669730" y="2348623"/>
            <a:ext cx="363467" cy="2432831"/>
          </a:xfrm>
          <a:prstGeom prst="bentConnector3">
            <a:avLst>
              <a:gd name="adj1" fmla="val 147158"/>
            </a:avLst>
          </a:prstGeom>
          <a:ln>
            <a:no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a:cxnSpLocks/>
          </p:cNvCxnSpPr>
          <p:nvPr/>
        </p:nvCxnSpPr>
        <p:spPr>
          <a:xfrm>
            <a:off x="7843939" y="2348623"/>
            <a:ext cx="363467" cy="2432831"/>
          </a:xfrm>
          <a:prstGeom prst="bentConnector3">
            <a:avLst>
              <a:gd name="adj1" fmla="val 147158"/>
            </a:avLst>
          </a:prstGeom>
          <a:ln>
            <a:no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44777" y="304800"/>
            <a:ext cx="8654446" cy="4639730"/>
          </a:xfrm>
          <a:prstGeom prst="rect">
            <a:avLst/>
          </a:prstGeom>
          <a:ln>
            <a:noFill/>
          </a:ln>
        </p:spPr>
        <p:txBody>
          <a:bodyPr wrap="none" lIns="67386" tIns="34289" rIns="67386" bIns="34289">
            <a:spAutoFit/>
          </a:bodyPr>
          <a:lstStyle/>
          <a:p>
            <a:pPr defTabSz="335738" eaLnBrk="1" fontAlgn="auto" hangingPunct="1">
              <a:spcBef>
                <a:spcPct val="50000"/>
              </a:spcBef>
              <a:spcAft>
                <a:spcPts val="0"/>
              </a:spcAft>
              <a:tabLst>
                <a:tab pos="254780" algn="l"/>
              </a:tabLst>
              <a:defRPr/>
            </a:pPr>
            <a:r>
              <a:rPr lang="en-US" sz="5400" b="1" u="none" dirty="0">
                <a:ln w="3175">
                  <a:solidFill>
                    <a:prstClr val="white"/>
                  </a:solidFill>
                </a:ln>
                <a:solidFill>
                  <a:prstClr val="white"/>
                </a:solidFill>
                <a:latin typeface="Calibri Light" panose="020F0302020204030204"/>
                <a:ea typeface="ＭＳ Ｐゴシック"/>
                <a:cs typeface="Trebuchet MS"/>
              </a:rPr>
              <a:t>Week 7</a:t>
            </a:r>
          </a:p>
          <a:p>
            <a:pPr defTabSz="335738" eaLnBrk="1" fontAlgn="auto" hangingPunct="1">
              <a:spcBef>
                <a:spcPct val="50000"/>
              </a:spcBef>
              <a:spcAft>
                <a:spcPts val="0"/>
              </a:spcAft>
              <a:tabLst>
                <a:tab pos="254780" algn="l"/>
              </a:tabLst>
              <a:defRPr/>
            </a:pPr>
            <a:r>
              <a:rPr lang="en-US" sz="5400" b="1" u="none" dirty="0">
                <a:ln w="3175">
                  <a:solidFill>
                    <a:prstClr val="white"/>
                  </a:solidFill>
                </a:ln>
                <a:solidFill>
                  <a:prstClr val="white"/>
                </a:solidFill>
                <a:latin typeface="Calibri Light" panose="020F0302020204030204"/>
                <a:ea typeface="ＭＳ Ｐゴシック"/>
                <a:cs typeface="Trebuchet MS"/>
              </a:rPr>
              <a:t>MEETING AFTER </a:t>
            </a:r>
            <a:r>
              <a:rPr lang="en-US" sz="5400" u="none" cap="all" dirty="0">
                <a:ln w="3175">
                  <a:solidFill>
                    <a:prstClr val="white"/>
                  </a:solidFill>
                </a:ln>
                <a:solidFill>
                  <a:prstClr val="white"/>
                </a:solidFill>
                <a:latin typeface="Calibri Light" panose="020F0302020204030204"/>
                <a:ea typeface="ＭＳ Ｐゴシック"/>
                <a:cs typeface="Trebuchet MS"/>
              </a:rPr>
              <a:t>the Meeting</a:t>
            </a:r>
          </a:p>
          <a:p>
            <a:pPr defTabSz="335738" eaLnBrk="1" fontAlgn="auto" hangingPunct="1">
              <a:spcBef>
                <a:spcPct val="50000"/>
              </a:spcBef>
              <a:spcAft>
                <a:spcPts val="0"/>
              </a:spcAft>
              <a:tabLst>
                <a:tab pos="254780" algn="l"/>
              </a:tabLst>
              <a:defRPr/>
            </a:pPr>
            <a:r>
              <a:rPr lang="en-US" sz="5400" u="none" cap="all" dirty="0">
                <a:ln w="3175">
                  <a:solidFill>
                    <a:prstClr val="white"/>
                  </a:solidFill>
                </a:ln>
                <a:solidFill>
                  <a:prstClr val="white"/>
                </a:solidFill>
                <a:latin typeface="Calibri Light" panose="020F0302020204030204"/>
                <a:ea typeface="ＭＳ Ｐゴシック"/>
                <a:cs typeface="Trebuchet MS"/>
              </a:rPr>
              <a:t> &amp; </a:t>
            </a:r>
          </a:p>
          <a:p>
            <a:pPr defTabSz="335738" eaLnBrk="1" fontAlgn="auto" hangingPunct="1">
              <a:spcBef>
                <a:spcPct val="50000"/>
              </a:spcBef>
              <a:spcAft>
                <a:spcPts val="0"/>
              </a:spcAft>
              <a:tabLst>
                <a:tab pos="254780" algn="l"/>
              </a:tabLst>
              <a:defRPr/>
            </a:pPr>
            <a:r>
              <a:rPr kumimoji="0" lang="en-US" sz="5400" b="0" i="0" u="none" strike="noStrike" kern="1200" cap="all" spc="0" normalizeH="0" baseline="0" noProof="0" dirty="0">
                <a:ln w="3175">
                  <a:solidFill>
                    <a:prstClr val="white"/>
                  </a:solidFill>
                </a:ln>
                <a:solidFill>
                  <a:prstClr val="white"/>
                </a:solidFill>
                <a:effectLst/>
                <a:uLnTx/>
                <a:uFillTx/>
                <a:latin typeface="Calibri Light" panose="020F0302020204030204"/>
                <a:ea typeface="ＭＳ Ｐゴシック"/>
                <a:cs typeface="Trebuchet MS"/>
              </a:rPr>
              <a:t>Follow Up</a:t>
            </a:r>
          </a:p>
        </p:txBody>
      </p:sp>
      <p:pic>
        <p:nvPicPr>
          <p:cNvPr id="37" name="Picture 10" descr="hand-2">
            <a:extLst>
              <a:ext uri="{FF2B5EF4-FFF2-40B4-BE49-F238E27FC236}">
                <a16:creationId xmlns:a16="http://schemas.microsoft.com/office/drawing/2014/main" id="{3F838265-1BE2-41C3-B788-E20A99E3D7EA}"/>
              </a:ext>
            </a:extLst>
          </p:cNvPr>
          <p:cNvPicPr>
            <a:picLocks noChangeAspect="1" noChangeArrowheads="1"/>
          </p:cNvPicPr>
          <p:nvPr/>
        </p:nvPicPr>
        <p:blipFill>
          <a:blip r:embed="rId4" cstate="print"/>
          <a:srcRect/>
          <a:stretch>
            <a:fillRect/>
          </a:stretch>
        </p:blipFill>
        <p:spPr bwMode="auto">
          <a:xfrm>
            <a:off x="3108263" y="5349744"/>
            <a:ext cx="2743200" cy="1084262"/>
          </a:xfrm>
          <a:prstGeom prst="rect">
            <a:avLst/>
          </a:prstGeom>
          <a:noFill/>
          <a:ln w="9525">
            <a:noFill/>
            <a:miter lim="800000"/>
            <a:headEnd/>
            <a:tailEnd/>
          </a:ln>
        </p:spPr>
      </p:pic>
    </p:spTree>
    <p:extLst>
      <p:ext uri="{BB962C8B-B14F-4D97-AF65-F5344CB8AC3E}">
        <p14:creationId xmlns:p14="http://schemas.microsoft.com/office/powerpoint/2010/main" val="243178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Why Follow Up?</a:t>
            </a:r>
          </a:p>
        </p:txBody>
      </p:sp>
      <p:grpSp>
        <p:nvGrpSpPr>
          <p:cNvPr id="6" name="Group 5"/>
          <p:cNvGrpSpPr/>
          <p:nvPr/>
        </p:nvGrpSpPr>
        <p:grpSpPr>
          <a:xfrm>
            <a:off x="1219200" y="1066800"/>
            <a:ext cx="6548437" cy="5607667"/>
            <a:chOff x="1066800" y="1066800"/>
            <a:chExt cx="6548437" cy="5607667"/>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6548437" cy="105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57400"/>
              <a:ext cx="6548437" cy="4617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01901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Follow Up Process</a:t>
            </a:r>
          </a:p>
        </p:txBody>
      </p:sp>
      <p:sp>
        <p:nvSpPr>
          <p:cNvPr id="3" name="Content Placeholder 2"/>
          <p:cNvSpPr>
            <a:spLocks noGrp="1"/>
          </p:cNvSpPr>
          <p:nvPr>
            <p:ph idx="1"/>
          </p:nvPr>
        </p:nvSpPr>
        <p:spPr/>
        <p:txBody>
          <a:bodyPr>
            <a:normAutofit/>
          </a:bodyPr>
          <a:lstStyle/>
          <a:p>
            <a:r>
              <a:rPr lang="en-US" dirty="0"/>
              <a:t>Why Follow Up?</a:t>
            </a:r>
          </a:p>
          <a:p>
            <a:pPr lvl="1">
              <a:buFont typeface="Wingdings" panose="05000000000000000000" pitchFamily="2" charset="2"/>
              <a:buChar char="Ø"/>
            </a:pPr>
            <a:r>
              <a:rPr lang="en-US" dirty="0"/>
              <a:t>Your success depends on how well you perform the follow up task (80/20 rule)</a:t>
            </a:r>
          </a:p>
          <a:p>
            <a:pPr lvl="1">
              <a:buFont typeface="Wingdings" panose="05000000000000000000" pitchFamily="2" charset="2"/>
              <a:buChar char="ü"/>
            </a:pPr>
            <a:r>
              <a:rPr lang="en-US" dirty="0">
                <a:sym typeface="Wingdings" panose="05000000000000000000" pitchFamily="2" charset="2"/>
              </a:rPr>
              <a:t>Self Follow Up</a:t>
            </a:r>
          </a:p>
          <a:p>
            <a:pPr lvl="1">
              <a:buFont typeface="Wingdings" panose="05000000000000000000" pitchFamily="2" charset="2"/>
              <a:buChar char="ü"/>
            </a:pPr>
            <a:r>
              <a:rPr lang="en-US" dirty="0"/>
              <a:t>Product </a:t>
            </a:r>
            <a:r>
              <a:rPr lang="en-US" dirty="0">
                <a:sym typeface="Wingdings" panose="05000000000000000000" pitchFamily="2" charset="2"/>
              </a:rPr>
              <a:t>Follow Up</a:t>
            </a:r>
          </a:p>
          <a:p>
            <a:pPr lvl="1">
              <a:buFont typeface="Wingdings" panose="05000000000000000000" pitchFamily="2" charset="2"/>
              <a:buChar char="ü"/>
            </a:pPr>
            <a:r>
              <a:rPr lang="en-US" dirty="0"/>
              <a:t>Business </a:t>
            </a:r>
            <a:r>
              <a:rPr lang="en-US" dirty="0">
                <a:sym typeface="Wingdings" panose="05000000000000000000" pitchFamily="2" charset="2"/>
              </a:rPr>
              <a:t>Follow Up</a:t>
            </a:r>
          </a:p>
          <a:p>
            <a:pPr lvl="1">
              <a:buFont typeface="Wingdings" panose="05000000000000000000" pitchFamily="2" charset="2"/>
              <a:buChar char="ü"/>
            </a:pPr>
            <a:r>
              <a:rPr lang="en-US" dirty="0">
                <a:sym typeface="Wingdings" panose="05000000000000000000" pitchFamily="2" charset="2"/>
              </a:rPr>
              <a:t>Partner Follow Up</a:t>
            </a:r>
          </a:p>
        </p:txBody>
      </p:sp>
      <p:sp>
        <p:nvSpPr>
          <p:cNvPr id="4" name="TextBox 3"/>
          <p:cNvSpPr txBox="1"/>
          <p:nvPr/>
        </p:nvSpPr>
        <p:spPr>
          <a:xfrm>
            <a:off x="1524000" y="5606534"/>
            <a:ext cx="612911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The purpose of having an exposure is to have another exposure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We focus on Education and Understanding!</a:t>
            </a:r>
          </a:p>
        </p:txBody>
      </p:sp>
    </p:spTree>
    <p:extLst>
      <p:ext uri="{BB962C8B-B14F-4D97-AF65-F5344CB8AC3E}">
        <p14:creationId xmlns:p14="http://schemas.microsoft.com/office/powerpoint/2010/main" val="224489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3" dur="10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1000" fill="hold"/>
                                        <p:tgtEl>
                                          <p:spTgt spid="4"/>
                                        </p:tgtEl>
                                        <p:attrNameLst>
                                          <p:attrName>ppt_w</p:attrName>
                                        </p:attrNameLst>
                                      </p:cBhvr>
                                      <p:tavLst>
                                        <p:tav tm="0">
                                          <p:val>
                                            <p:fltVal val="0"/>
                                          </p:val>
                                        </p:tav>
                                        <p:tav tm="100000">
                                          <p:val>
                                            <p:strVal val="#ppt_w"/>
                                          </p:val>
                                        </p:tav>
                                      </p:tavLst>
                                    </p:anim>
                                    <p:anim calcmode="lin" valueType="num">
                                      <p:cBhvr>
                                        <p:cTn id="56" dur="1000" fill="hold"/>
                                        <p:tgtEl>
                                          <p:spTgt spid="4"/>
                                        </p:tgtEl>
                                        <p:attrNameLst>
                                          <p:attrName>ppt_h</p:attrName>
                                        </p:attrNameLst>
                                      </p:cBhvr>
                                      <p:tavLst>
                                        <p:tav tm="0">
                                          <p:val>
                                            <p:fltVal val="0"/>
                                          </p:val>
                                        </p:tav>
                                        <p:tav tm="100000">
                                          <p:val>
                                            <p:strVal val="#ppt_h"/>
                                          </p:val>
                                        </p:tav>
                                      </p:tavLst>
                                    </p:anim>
                                    <p:anim calcmode="lin" valueType="num">
                                      <p:cBhvr>
                                        <p:cTn id="57" dur="1000" fill="hold"/>
                                        <p:tgtEl>
                                          <p:spTgt spid="4"/>
                                        </p:tgtEl>
                                        <p:attrNameLst>
                                          <p:attrName>style.rotation</p:attrName>
                                        </p:attrNameLst>
                                      </p:cBhvr>
                                      <p:tavLst>
                                        <p:tav tm="0">
                                          <p:val>
                                            <p:fltVal val="90"/>
                                          </p:val>
                                        </p:tav>
                                        <p:tav tm="100000">
                                          <p:val>
                                            <p:fltVal val="0"/>
                                          </p:val>
                                        </p:tav>
                                      </p:tavLst>
                                    </p:anim>
                                    <p:animEffect transition="in" filter="fade">
                                      <p:cBhvr>
                                        <p:cTn id="5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Follow Up (FU) Process</a:t>
            </a:r>
          </a:p>
        </p:txBody>
      </p:sp>
      <p:sp>
        <p:nvSpPr>
          <p:cNvPr id="3" name="Content Placeholder 2"/>
          <p:cNvSpPr>
            <a:spLocks noGrp="1"/>
          </p:cNvSpPr>
          <p:nvPr>
            <p:ph idx="1"/>
          </p:nvPr>
        </p:nvSpPr>
        <p:spPr>
          <a:xfrm>
            <a:off x="76200" y="1143000"/>
            <a:ext cx="8991600" cy="5562600"/>
          </a:xfrm>
        </p:spPr>
        <p:txBody>
          <a:bodyPr>
            <a:noAutofit/>
          </a:bodyPr>
          <a:lstStyle/>
          <a:p>
            <a:pPr lvl="1">
              <a:buFont typeface="Arial" panose="020B0604020202020204" pitchFamily="34" charset="0"/>
              <a:buChar char="•"/>
            </a:pPr>
            <a:r>
              <a:rPr lang="en-US" sz="1600" dirty="0">
                <a:sym typeface="Wingdings" panose="05000000000000000000" pitchFamily="2" charset="2"/>
              </a:rPr>
              <a:t>Self FU  Holding myself accountable to my goal.</a:t>
            </a:r>
          </a:p>
          <a:p>
            <a:pPr lvl="2">
              <a:buFont typeface="Courier New" panose="02070309020205020404" pitchFamily="49" charset="0"/>
              <a:buChar char="o"/>
            </a:pPr>
            <a:r>
              <a:rPr lang="en-US" sz="1600" dirty="0">
                <a:sym typeface="Wingdings" panose="05000000000000000000" pitchFamily="2" charset="2"/>
              </a:rPr>
              <a:t>Daily check list with Weekly View</a:t>
            </a:r>
          </a:p>
          <a:p>
            <a:pPr lvl="2">
              <a:buFont typeface="Courier New" panose="02070309020205020404" pitchFamily="49" charset="0"/>
              <a:buChar char="o"/>
            </a:pPr>
            <a:r>
              <a:rPr lang="en-US" sz="1600" dirty="0">
                <a:sym typeface="Wingdings" panose="05000000000000000000" pitchFamily="2" charset="2"/>
              </a:rPr>
              <a:t>6x6 momentum check list</a:t>
            </a:r>
          </a:p>
          <a:p>
            <a:pPr lvl="2">
              <a:buFont typeface="Courier New" panose="02070309020205020404" pitchFamily="49" charset="0"/>
              <a:buChar char="o"/>
            </a:pPr>
            <a:r>
              <a:rPr lang="en-US" sz="1600" dirty="0">
                <a:sym typeface="Wingdings" panose="05000000000000000000" pitchFamily="2" charset="2"/>
              </a:rPr>
              <a:t>Do something check list </a:t>
            </a:r>
          </a:p>
          <a:p>
            <a:pPr lvl="1">
              <a:buFont typeface="Arial" panose="020B0604020202020204" pitchFamily="34" charset="0"/>
              <a:buChar char="•"/>
            </a:pPr>
            <a:endParaRPr lang="en-US" sz="1600" dirty="0">
              <a:sym typeface="Wingdings" panose="05000000000000000000" pitchFamily="2" charset="2"/>
            </a:endParaRPr>
          </a:p>
          <a:p>
            <a:pPr lvl="1">
              <a:buFont typeface="Arial" panose="020B0604020202020204" pitchFamily="34" charset="0"/>
              <a:buChar char="•"/>
            </a:pPr>
            <a:r>
              <a:rPr lang="en-US" sz="1600" dirty="0"/>
              <a:t>Product FU </a:t>
            </a:r>
            <a:r>
              <a:rPr lang="en-US" sz="1600" dirty="0">
                <a:sym typeface="Wingdings" panose="05000000000000000000" pitchFamily="2" charset="2"/>
              </a:rPr>
              <a:t> Ensure customer satisfaction, usage compliance and repeat sales</a:t>
            </a:r>
          </a:p>
          <a:p>
            <a:pPr lvl="2">
              <a:buFont typeface="Courier New" panose="02070309020205020404" pitchFamily="49" charset="0"/>
              <a:buChar char="o"/>
            </a:pPr>
            <a:r>
              <a:rPr lang="en-US" sz="1600" i="1" dirty="0">
                <a:sym typeface="Wingdings" panose="05000000000000000000" pitchFamily="2" charset="2"/>
              </a:rPr>
              <a:t>1-3-5-7-14-21     what is this?</a:t>
            </a:r>
          </a:p>
          <a:p>
            <a:pPr lvl="2">
              <a:buFont typeface="Courier New" panose="02070309020205020404" pitchFamily="49" charset="0"/>
              <a:buChar char="o"/>
            </a:pPr>
            <a:r>
              <a:rPr lang="en-US" sz="1600" i="1" dirty="0">
                <a:sym typeface="Wingdings" panose="05000000000000000000" pitchFamily="2" charset="2"/>
              </a:rPr>
              <a:t>Add on sales after 1 to 2 repeat sales</a:t>
            </a:r>
            <a:endParaRPr lang="en-US" sz="1600" dirty="0"/>
          </a:p>
          <a:p>
            <a:pPr lvl="1">
              <a:buFont typeface="Arial" panose="020B0604020202020204" pitchFamily="34" charset="0"/>
              <a:buChar char="•"/>
            </a:pPr>
            <a:endParaRPr lang="en-US" sz="1600" dirty="0"/>
          </a:p>
          <a:p>
            <a:pPr lvl="1">
              <a:buFont typeface="Arial" panose="020B0604020202020204" pitchFamily="34" charset="0"/>
              <a:buChar char="•"/>
            </a:pPr>
            <a:r>
              <a:rPr lang="en-US" sz="1600" dirty="0"/>
              <a:t>Business FU </a:t>
            </a:r>
            <a:r>
              <a:rPr lang="en-US" sz="1600" dirty="0">
                <a:sym typeface="Wingdings" panose="05000000000000000000" pitchFamily="2" charset="2"/>
              </a:rPr>
              <a:t></a:t>
            </a:r>
            <a:r>
              <a:rPr lang="en-US" sz="1600" dirty="0"/>
              <a:t> What is the next step</a:t>
            </a:r>
          </a:p>
          <a:p>
            <a:pPr lvl="2">
              <a:buFont typeface="Courier New" panose="02070309020205020404" pitchFamily="49" charset="0"/>
              <a:buChar char="o"/>
            </a:pPr>
            <a:r>
              <a:rPr lang="en-US" sz="1600" i="1" dirty="0"/>
              <a:t>Answer questions and provide more information, must always have the next step until closure is reached</a:t>
            </a:r>
          </a:p>
          <a:p>
            <a:pPr lvl="2">
              <a:buFont typeface="Courier New" panose="02070309020205020404" pitchFamily="49" charset="0"/>
              <a:buChar char="o"/>
            </a:pPr>
            <a:r>
              <a:rPr lang="en-US" sz="1600" i="1" dirty="0"/>
              <a:t>While the prospect is evaluating the business, we are also evaluating the prospect to make sure it is a good fit</a:t>
            </a:r>
          </a:p>
          <a:p>
            <a:pPr marL="914400" lvl="2" indent="0">
              <a:buNone/>
            </a:pPr>
            <a:endParaRPr lang="en-US" sz="1600" i="1" dirty="0">
              <a:sym typeface="Wingdings" panose="05000000000000000000" pitchFamily="2" charset="2"/>
            </a:endParaRPr>
          </a:p>
          <a:p>
            <a:pPr lvl="1">
              <a:buFont typeface="Arial" panose="020B0604020202020204" pitchFamily="34" charset="0"/>
              <a:buChar char="•"/>
            </a:pPr>
            <a:r>
              <a:rPr lang="en-US" sz="1600" dirty="0">
                <a:sym typeface="Wingdings" panose="05000000000000000000" pitchFamily="2" charset="2"/>
              </a:rPr>
              <a:t>Partner FU  Ensure duplication and reduce frustration</a:t>
            </a:r>
          </a:p>
          <a:p>
            <a:pPr lvl="2">
              <a:buFont typeface="Courier New" panose="02070309020205020404" pitchFamily="49" charset="0"/>
              <a:buChar char="o"/>
            </a:pPr>
            <a:r>
              <a:rPr lang="en-US" sz="1600" i="1" dirty="0">
                <a:sym typeface="Wingdings" panose="05000000000000000000" pitchFamily="2" charset="2"/>
              </a:rPr>
              <a:t>Follow the GSG steps and Master UFO program</a:t>
            </a:r>
          </a:p>
          <a:p>
            <a:pPr lvl="2">
              <a:buFont typeface="Courier New" panose="02070309020205020404" pitchFamily="49" charset="0"/>
              <a:buChar char="o"/>
            </a:pPr>
            <a:r>
              <a:rPr lang="en-US" sz="1600" i="1" dirty="0">
                <a:sym typeface="Wingdings" panose="05000000000000000000" pitchFamily="2" charset="2"/>
              </a:rPr>
              <a:t>Be part of the accountability group.  Always follow up on events, activities and assignments</a:t>
            </a:r>
          </a:p>
          <a:p>
            <a:pPr lvl="2">
              <a:buFont typeface="Courier New" panose="02070309020205020404" pitchFamily="49" charset="0"/>
              <a:buChar char="o"/>
            </a:pPr>
            <a:r>
              <a:rPr lang="en-US" altLang="en-US" sz="1600" i="1" dirty="0">
                <a:latin typeface="+mj-lt"/>
              </a:rPr>
              <a:t>Keep them inform of events.  Love Em, Hug Em and Send Em a Christmas Card</a:t>
            </a:r>
          </a:p>
        </p:txBody>
      </p:sp>
    </p:spTree>
    <p:extLst>
      <p:ext uri="{BB962C8B-B14F-4D97-AF65-F5344CB8AC3E}">
        <p14:creationId xmlns:p14="http://schemas.microsoft.com/office/powerpoint/2010/main" val="244016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down)">
                                      <p:cBhvr>
                                        <p:cTn id="10" dur="500"/>
                                        <p:tgtEl>
                                          <p:spTgt spid="3">
                                            <p:txEl>
                                              <p:pRg st="6" end="6"/>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wipe(down)">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 calcmode="lin" valueType="num">
                                      <p:cBhvr>
                                        <p:cTn id="1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20" dur="500"/>
                                        <p:tgtEl>
                                          <p:spTgt spid="3">
                                            <p:txEl>
                                              <p:pRg st="9" end="9"/>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p:cTn id="23"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25" dur="500"/>
                                        <p:tgtEl>
                                          <p:spTgt spid="3">
                                            <p:txEl>
                                              <p:pRg st="10" end="10"/>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 calcmode="lin" valueType="num">
                                      <p:cBhvr>
                                        <p:cTn id="28"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30" dur="500"/>
                                        <p:tgtEl>
                                          <p:spTgt spid="3">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35" dur="500"/>
                                        <p:tgtEl>
                                          <p:spTgt spid="3">
                                            <p:txEl>
                                              <p:pRg st="13" end="13"/>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3">
                                            <p:txEl>
                                              <p:pRg st="14" end="14"/>
                                            </p:txEl>
                                          </p:spTgt>
                                        </p:tgtEl>
                                        <p:attrNameLst>
                                          <p:attrName>style.visibility</p:attrName>
                                        </p:attrNameLst>
                                      </p:cBhvr>
                                      <p:to>
                                        <p:strVal val="visible"/>
                                      </p:to>
                                    </p:set>
                                    <p:animEffect transition="in" filter="randombar(horizontal)">
                                      <p:cBhvr>
                                        <p:cTn id="38" dur="500"/>
                                        <p:tgtEl>
                                          <p:spTgt spid="3">
                                            <p:txEl>
                                              <p:pRg st="14" end="14"/>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animEffect transition="in" filter="randombar(horizontal)">
                                      <p:cBhvr>
                                        <p:cTn id="41" dur="500"/>
                                        <p:tgtEl>
                                          <p:spTgt spid="3">
                                            <p:txEl>
                                              <p:pRg st="15" end="1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3">
                                            <p:txEl>
                                              <p:pRg st="16" end="16"/>
                                            </p:txEl>
                                          </p:spTgt>
                                        </p:tgtEl>
                                        <p:attrNameLst>
                                          <p:attrName>style.visibility</p:attrName>
                                        </p:attrNameLst>
                                      </p:cBhvr>
                                      <p:to>
                                        <p:strVal val="visible"/>
                                      </p:to>
                                    </p:set>
                                    <p:animEffect transition="in" filter="wipe(down)">
                                      <p:cBhvr>
                                        <p:cTn id="46" dur="580">
                                          <p:stCondLst>
                                            <p:cond delay="0"/>
                                          </p:stCondLst>
                                        </p:cTn>
                                        <p:tgtEl>
                                          <p:spTgt spid="3">
                                            <p:txEl>
                                              <p:pRg st="16" end="16"/>
                                            </p:txEl>
                                          </p:spTgt>
                                        </p:tgtEl>
                                      </p:cBhvr>
                                    </p:animEffect>
                                    <p:anim calcmode="lin" valueType="num">
                                      <p:cBhvr>
                                        <p:cTn id="47" dur="1822" tmFilter="0,0; 0.14,0.36; 0.43,0.73; 0.71,0.91; 1.0,1.0">
                                          <p:stCondLst>
                                            <p:cond delay="0"/>
                                          </p:stCondLst>
                                        </p:cTn>
                                        <p:tgtEl>
                                          <p:spTgt spid="3">
                                            <p:txEl>
                                              <p:pRg st="16" end="16"/>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16" end="16"/>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16" end="16"/>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16" end="16"/>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16" end="16"/>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16" end="16"/>
                                            </p:txEl>
                                          </p:spTgt>
                                        </p:tgtEl>
                                      </p:cBhvr>
                                      <p:to x="100000" y="60000"/>
                                    </p:animScale>
                                    <p:animScale>
                                      <p:cBhvr>
                                        <p:cTn id="53" dur="166" decel="50000">
                                          <p:stCondLst>
                                            <p:cond delay="676"/>
                                          </p:stCondLst>
                                        </p:cTn>
                                        <p:tgtEl>
                                          <p:spTgt spid="3">
                                            <p:txEl>
                                              <p:pRg st="16" end="16"/>
                                            </p:txEl>
                                          </p:spTgt>
                                        </p:tgtEl>
                                      </p:cBhvr>
                                      <p:to x="100000" y="100000"/>
                                    </p:animScale>
                                    <p:animScale>
                                      <p:cBhvr>
                                        <p:cTn id="54" dur="26">
                                          <p:stCondLst>
                                            <p:cond delay="1312"/>
                                          </p:stCondLst>
                                        </p:cTn>
                                        <p:tgtEl>
                                          <p:spTgt spid="3">
                                            <p:txEl>
                                              <p:pRg st="16" end="16"/>
                                            </p:txEl>
                                          </p:spTgt>
                                        </p:tgtEl>
                                      </p:cBhvr>
                                      <p:to x="100000" y="80000"/>
                                    </p:animScale>
                                    <p:animScale>
                                      <p:cBhvr>
                                        <p:cTn id="55" dur="166" decel="50000">
                                          <p:stCondLst>
                                            <p:cond delay="1338"/>
                                          </p:stCondLst>
                                        </p:cTn>
                                        <p:tgtEl>
                                          <p:spTgt spid="3">
                                            <p:txEl>
                                              <p:pRg st="16" end="16"/>
                                            </p:txEl>
                                          </p:spTgt>
                                        </p:tgtEl>
                                      </p:cBhvr>
                                      <p:to x="100000" y="100000"/>
                                    </p:animScale>
                                    <p:animScale>
                                      <p:cBhvr>
                                        <p:cTn id="56" dur="26">
                                          <p:stCondLst>
                                            <p:cond delay="1642"/>
                                          </p:stCondLst>
                                        </p:cTn>
                                        <p:tgtEl>
                                          <p:spTgt spid="3">
                                            <p:txEl>
                                              <p:pRg st="16" end="16"/>
                                            </p:txEl>
                                          </p:spTgt>
                                        </p:tgtEl>
                                      </p:cBhvr>
                                      <p:to x="100000" y="90000"/>
                                    </p:animScale>
                                    <p:animScale>
                                      <p:cBhvr>
                                        <p:cTn id="57" dur="166" decel="50000">
                                          <p:stCondLst>
                                            <p:cond delay="1668"/>
                                          </p:stCondLst>
                                        </p:cTn>
                                        <p:tgtEl>
                                          <p:spTgt spid="3">
                                            <p:txEl>
                                              <p:pRg st="16" end="16"/>
                                            </p:txEl>
                                          </p:spTgt>
                                        </p:tgtEl>
                                      </p:cBhvr>
                                      <p:to x="100000" y="100000"/>
                                    </p:animScale>
                                    <p:animScale>
                                      <p:cBhvr>
                                        <p:cTn id="58" dur="26">
                                          <p:stCondLst>
                                            <p:cond delay="1808"/>
                                          </p:stCondLst>
                                        </p:cTn>
                                        <p:tgtEl>
                                          <p:spTgt spid="3">
                                            <p:txEl>
                                              <p:pRg st="16" end="16"/>
                                            </p:txEl>
                                          </p:spTgt>
                                        </p:tgtEl>
                                      </p:cBhvr>
                                      <p:to x="100000" y="95000"/>
                                    </p:animScale>
                                    <p:animScale>
                                      <p:cBhvr>
                                        <p:cTn id="59" dur="166" decel="50000">
                                          <p:stCondLst>
                                            <p:cond delay="1834"/>
                                          </p:stCondLst>
                                        </p:cTn>
                                        <p:tgtEl>
                                          <p:spTgt spid="3">
                                            <p:txEl>
                                              <p:pRg st="16" end="1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Follow Up</a:t>
            </a:r>
          </a:p>
        </p:txBody>
      </p:sp>
      <p:sp>
        <p:nvSpPr>
          <p:cNvPr id="3" name="Content Placeholder 2"/>
          <p:cNvSpPr>
            <a:spLocks noGrp="1"/>
          </p:cNvSpPr>
          <p:nvPr>
            <p:ph idx="1"/>
          </p:nvPr>
        </p:nvSpPr>
        <p:spPr/>
        <p:txBody>
          <a:bodyPr>
            <a:noAutofit/>
          </a:bodyPr>
          <a:lstStyle/>
          <a:p>
            <a:pPr marL="0" indent="0">
              <a:buNone/>
            </a:pPr>
            <a:r>
              <a:rPr lang="en-US" sz="1600" dirty="0"/>
              <a:t>Day 1 : Touch Base / Re-affirmation</a:t>
            </a:r>
          </a:p>
          <a:p>
            <a:pPr lvl="0"/>
            <a:r>
              <a:rPr lang="en-US" sz="1600" dirty="0"/>
              <a:t>Objective </a:t>
            </a:r>
          </a:p>
          <a:p>
            <a:pPr lvl="1"/>
            <a:r>
              <a:rPr lang="en-US" sz="1600" dirty="0"/>
              <a:t>Thank them for the purchase.  Re-affirm them of the decision to start our products</a:t>
            </a:r>
          </a:p>
          <a:p>
            <a:pPr lvl="1"/>
            <a:r>
              <a:rPr lang="en-US" sz="1600" dirty="0"/>
              <a:t>How is product doing?  And any questions?</a:t>
            </a:r>
          </a:p>
          <a:p>
            <a:pPr lvl="2"/>
            <a:r>
              <a:rPr lang="en-US" sz="1600" dirty="0"/>
              <a:t>If they have not use the product ask if you can call on 3</a:t>
            </a:r>
            <a:r>
              <a:rPr lang="en-US" sz="1600" baseline="30000" dirty="0"/>
              <a:t>rd</a:t>
            </a:r>
            <a:r>
              <a:rPr lang="en-US" sz="1600" dirty="0"/>
              <a:t> Day to check if they have started, if they give you a date they would start then call on that day as Day 3.</a:t>
            </a:r>
          </a:p>
          <a:p>
            <a:pPr marL="0" indent="0">
              <a:buNone/>
            </a:pPr>
            <a:endParaRPr lang="en-US" sz="1600" dirty="0"/>
          </a:p>
          <a:p>
            <a:pPr marL="0" indent="0">
              <a:buNone/>
            </a:pPr>
            <a:r>
              <a:rPr lang="en-US" sz="1600" dirty="0"/>
              <a:t>Day 3 :  Verification</a:t>
            </a:r>
          </a:p>
          <a:p>
            <a:pPr lvl="0"/>
            <a:r>
              <a:rPr lang="en-US" sz="1600" dirty="0"/>
              <a:t>Verify that </a:t>
            </a:r>
            <a:r>
              <a:rPr lang="en-US" sz="1600"/>
              <a:t>there are </a:t>
            </a:r>
            <a:r>
              <a:rPr lang="en-US" sz="1600" dirty="0"/>
              <a:t>no challenges.  This process is most needed for the follow :</a:t>
            </a:r>
          </a:p>
          <a:p>
            <a:pPr lvl="1"/>
            <a:r>
              <a:rPr lang="en-US" sz="1600" dirty="0"/>
              <a:t>7 days detox – verify they are able to get through withdrawal</a:t>
            </a:r>
          </a:p>
          <a:p>
            <a:pPr lvl="1"/>
            <a:r>
              <a:rPr lang="en-US" sz="1600" dirty="0"/>
              <a:t>Nutrition Products – make sure body detoxing ok. And work on dosages</a:t>
            </a:r>
          </a:p>
          <a:p>
            <a:pPr lvl="1"/>
            <a:r>
              <a:rPr lang="en-US" sz="1600" dirty="0"/>
              <a:t>Skincare products – no breakouts </a:t>
            </a:r>
          </a:p>
          <a:p>
            <a:pPr lvl="1"/>
            <a:r>
              <a:rPr lang="en-US" sz="1600" dirty="0"/>
              <a:t>You may skip this step for home products.  </a:t>
            </a:r>
          </a:p>
        </p:txBody>
      </p:sp>
    </p:spTree>
    <p:extLst>
      <p:ext uri="{BB962C8B-B14F-4D97-AF65-F5344CB8AC3E}">
        <p14:creationId xmlns:p14="http://schemas.microsoft.com/office/powerpoint/2010/main" val="2475380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Follow Up</a:t>
            </a:r>
          </a:p>
        </p:txBody>
      </p:sp>
      <p:sp>
        <p:nvSpPr>
          <p:cNvPr id="3" name="Content Placeholder 2"/>
          <p:cNvSpPr>
            <a:spLocks noGrp="1"/>
          </p:cNvSpPr>
          <p:nvPr>
            <p:ph idx="1"/>
          </p:nvPr>
        </p:nvSpPr>
        <p:spPr/>
        <p:txBody>
          <a:bodyPr>
            <a:normAutofit lnSpcReduction="10000"/>
          </a:bodyPr>
          <a:lstStyle/>
          <a:p>
            <a:pPr marL="0" indent="0">
              <a:buNone/>
            </a:pPr>
            <a:r>
              <a:rPr lang="en-US" sz="1600" dirty="0"/>
              <a:t>Day 5 : Confirmation</a:t>
            </a:r>
          </a:p>
          <a:p>
            <a:r>
              <a:rPr lang="en-US" sz="1600" dirty="0"/>
              <a:t>Confirm the products are working well.  Share a testimonial and additional usage of how the products can be use or what else the product can help with.  Making sure following :</a:t>
            </a:r>
          </a:p>
          <a:p>
            <a:pPr lvl="1"/>
            <a:r>
              <a:rPr lang="en-US" sz="1600" dirty="0"/>
              <a:t>7 days detox – no more withdrawal</a:t>
            </a:r>
          </a:p>
          <a:p>
            <a:pPr lvl="1"/>
            <a:r>
              <a:rPr lang="en-US" sz="1600" dirty="0"/>
              <a:t>Nutrition Products – dosage adjusted to the comfort of client</a:t>
            </a:r>
          </a:p>
          <a:p>
            <a:pPr lvl="1"/>
            <a:r>
              <a:rPr lang="en-US" sz="1600" dirty="0"/>
              <a:t>Skincare products – there are no reaction.</a:t>
            </a:r>
          </a:p>
          <a:p>
            <a:pPr lvl="1"/>
            <a:r>
              <a:rPr lang="en-US" sz="1600" dirty="0"/>
              <a:t>You may skip this step for home products – if the client is doing ok but can still call to offer other ways of using the product</a:t>
            </a:r>
          </a:p>
          <a:p>
            <a:pPr marL="0" indent="0">
              <a:buNone/>
            </a:pPr>
            <a:endParaRPr lang="en-US" sz="1600" dirty="0"/>
          </a:p>
          <a:p>
            <a:pPr marL="0" indent="0">
              <a:buNone/>
            </a:pPr>
            <a:r>
              <a:rPr lang="en-US" sz="1600" dirty="0"/>
              <a:t>Day  7 : Follow through &amp; building a relationship:</a:t>
            </a:r>
          </a:p>
          <a:p>
            <a:pPr lvl="0"/>
            <a:r>
              <a:rPr lang="en-US" sz="1600" dirty="0"/>
              <a:t>Call to make sure all is doing well. </a:t>
            </a:r>
          </a:p>
          <a:p>
            <a:pPr lvl="0"/>
            <a:r>
              <a:rPr lang="en-US" sz="1600" dirty="0"/>
              <a:t>Get to know them a little – Use F.O.R.M method to find out their needs.</a:t>
            </a:r>
          </a:p>
          <a:p>
            <a:pPr lvl="0"/>
            <a:r>
              <a:rPr lang="en-US" sz="1600" dirty="0"/>
              <a:t>Answer any open ended questions.  And share:</a:t>
            </a:r>
          </a:p>
          <a:p>
            <a:pPr lvl="1"/>
            <a:r>
              <a:rPr lang="en-US" sz="1600" dirty="0" err="1"/>
              <a:t>Webportal</a:t>
            </a:r>
            <a:endParaRPr lang="en-US" sz="1600" dirty="0"/>
          </a:p>
          <a:p>
            <a:pPr lvl="1"/>
            <a:r>
              <a:rPr lang="en-US" sz="1600" dirty="0"/>
              <a:t>Testimonials</a:t>
            </a:r>
          </a:p>
          <a:p>
            <a:pPr lvl="1"/>
            <a:r>
              <a:rPr lang="en-US" sz="1600" dirty="0"/>
              <a:t>Any deals</a:t>
            </a:r>
          </a:p>
        </p:txBody>
      </p:sp>
    </p:spTree>
    <p:extLst>
      <p:ext uri="{BB962C8B-B14F-4D97-AF65-F5344CB8AC3E}">
        <p14:creationId xmlns:p14="http://schemas.microsoft.com/office/powerpoint/2010/main" val="3879208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Follow Up </a:t>
            </a:r>
          </a:p>
        </p:txBody>
      </p:sp>
      <p:sp>
        <p:nvSpPr>
          <p:cNvPr id="3" name="Content Placeholder 2"/>
          <p:cNvSpPr>
            <a:spLocks noGrp="1"/>
          </p:cNvSpPr>
          <p:nvPr>
            <p:ph idx="1"/>
          </p:nvPr>
        </p:nvSpPr>
        <p:spPr/>
        <p:txBody>
          <a:bodyPr>
            <a:normAutofit/>
          </a:bodyPr>
          <a:lstStyle/>
          <a:p>
            <a:pPr marL="0" indent="0">
              <a:buNone/>
            </a:pPr>
            <a:r>
              <a:rPr lang="en-US" sz="1600" dirty="0"/>
              <a:t>Day 14 : Just in Case</a:t>
            </a:r>
          </a:p>
          <a:p>
            <a:pPr marL="0" indent="0">
              <a:buNone/>
            </a:pPr>
            <a:r>
              <a:rPr lang="en-US" sz="1600" dirty="0"/>
              <a:t>This process is optional unless there are some challenges you may be facing or the client like you to touch base with them</a:t>
            </a:r>
          </a:p>
          <a:p>
            <a:pPr lvl="0"/>
            <a:r>
              <a:rPr lang="en-US" sz="1600" dirty="0"/>
              <a:t>Remember build a relationship and get to know them and their needs.</a:t>
            </a:r>
          </a:p>
          <a:p>
            <a:pPr marL="0" indent="0">
              <a:buNone/>
            </a:pPr>
            <a:r>
              <a:rPr lang="en-US" sz="1600" dirty="0"/>
              <a:t> </a:t>
            </a:r>
          </a:p>
          <a:p>
            <a:pPr marL="0" indent="0">
              <a:buNone/>
            </a:pPr>
            <a:r>
              <a:rPr lang="en-US" sz="1600" dirty="0"/>
              <a:t>Day 21 or Day 35 : Reorder</a:t>
            </a:r>
          </a:p>
          <a:p>
            <a:pPr lvl="0"/>
            <a:r>
              <a:rPr lang="en-US" sz="1600" dirty="0"/>
              <a:t>Very important step!</a:t>
            </a:r>
          </a:p>
          <a:p>
            <a:pPr lvl="0"/>
            <a:r>
              <a:rPr lang="en-US" sz="1600" dirty="0"/>
              <a:t>Check with the clients since they are about to finish the product and if they like to place the order</a:t>
            </a:r>
          </a:p>
          <a:p>
            <a:pPr lvl="0"/>
            <a:r>
              <a:rPr lang="en-US" sz="1600" dirty="0"/>
              <a:t>Example:</a:t>
            </a:r>
          </a:p>
          <a:p>
            <a:pPr lvl="1"/>
            <a:r>
              <a:rPr lang="en-US" sz="1600" dirty="0"/>
              <a:t>“ This is &lt; your name&gt; . How are you?  I am so glad you are doing well with the products.  We want you to continue the great experience, and know that you are almost out of the product, would you like us to send you a bottle or drop off a bottle( if you are close by) .  Is there any one you like to share your experience with ( Offer referral program if you like)</a:t>
            </a:r>
          </a:p>
        </p:txBody>
      </p:sp>
    </p:spTree>
    <p:extLst>
      <p:ext uri="{BB962C8B-B14F-4D97-AF65-F5344CB8AC3E}">
        <p14:creationId xmlns:p14="http://schemas.microsoft.com/office/powerpoint/2010/main" val="1257530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Prospect Follow Up</a:t>
            </a:r>
          </a:p>
        </p:txBody>
      </p:sp>
      <p:sp>
        <p:nvSpPr>
          <p:cNvPr id="3" name="Content Placeholder 2"/>
          <p:cNvSpPr>
            <a:spLocks noGrp="1"/>
          </p:cNvSpPr>
          <p:nvPr>
            <p:ph idx="1"/>
          </p:nvPr>
        </p:nvSpPr>
        <p:spPr/>
        <p:txBody>
          <a:bodyPr>
            <a:normAutofit fontScale="92500" lnSpcReduction="10000"/>
          </a:bodyPr>
          <a:lstStyle/>
          <a:p>
            <a:r>
              <a:rPr lang="en-US" dirty="0"/>
              <a:t>Meeting after the Meeting (MAM)</a:t>
            </a:r>
          </a:p>
          <a:p>
            <a:pPr lvl="1">
              <a:buFont typeface="Courier New" panose="02070309020205020404" pitchFamily="49" charset="0"/>
              <a:buChar char="o"/>
            </a:pPr>
            <a:r>
              <a:rPr lang="en-US" dirty="0"/>
              <a:t>Must have an idea of the prospects’ why</a:t>
            </a:r>
          </a:p>
          <a:p>
            <a:pPr lvl="1">
              <a:buFont typeface="Courier New" panose="02070309020205020404" pitchFamily="49" charset="0"/>
              <a:buChar char="o"/>
            </a:pPr>
            <a:r>
              <a:rPr lang="en-US" dirty="0"/>
              <a:t>Have a gauge of their interest (0 to 10)</a:t>
            </a:r>
          </a:p>
          <a:p>
            <a:pPr lvl="1">
              <a:buFont typeface="Courier New" panose="02070309020205020404" pitchFamily="49" charset="0"/>
              <a:buChar char="o"/>
            </a:pPr>
            <a:r>
              <a:rPr lang="en-US" dirty="0"/>
              <a:t>Always provide information to review and ask for permission for register for FREE preferred customer account on your shop.com</a:t>
            </a:r>
          </a:p>
          <a:p>
            <a:pPr lvl="1">
              <a:buFont typeface="Courier New" panose="02070309020205020404" pitchFamily="49" charset="0"/>
              <a:buChar char="o"/>
            </a:pPr>
            <a:r>
              <a:rPr lang="en-US" dirty="0"/>
              <a:t>Always schedule the next follow up appointment before concluding the current appointment until closure</a:t>
            </a:r>
          </a:p>
          <a:p>
            <a:pPr lvl="1">
              <a:buFont typeface="Courier New" panose="02070309020205020404" pitchFamily="49" charset="0"/>
              <a:buChar char="o"/>
            </a:pPr>
            <a:r>
              <a:rPr lang="en-US" dirty="0"/>
              <a:t>Follow appointment within 24hr – 48 </a:t>
            </a:r>
            <a:r>
              <a:rPr lang="en-US" dirty="0" err="1"/>
              <a:t>hr</a:t>
            </a:r>
            <a:r>
              <a:rPr lang="en-US" dirty="0"/>
              <a:t> (highly recommend)</a:t>
            </a:r>
          </a:p>
        </p:txBody>
      </p:sp>
    </p:spTree>
    <p:extLst>
      <p:ext uri="{BB962C8B-B14F-4D97-AF65-F5344CB8AC3E}">
        <p14:creationId xmlns:p14="http://schemas.microsoft.com/office/powerpoint/2010/main" val="537328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solidFill>
                  <a:schemeClr val="tx1">
                    <a:lumMod val="85000"/>
                  </a:schemeClr>
                </a:solidFill>
              </a:rPr>
              <a:t>Follow up prospects</a:t>
            </a:r>
            <a:endParaRPr lang="en-US" dirty="0"/>
          </a:p>
        </p:txBody>
      </p:sp>
      <p:sp>
        <p:nvSpPr>
          <p:cNvPr id="3" name="Content Placeholder 2"/>
          <p:cNvSpPr>
            <a:spLocks noGrp="1"/>
          </p:cNvSpPr>
          <p:nvPr>
            <p:ph idx="1"/>
          </p:nvPr>
        </p:nvSpPr>
        <p:spPr/>
        <p:txBody>
          <a:bodyPr>
            <a:normAutofit/>
          </a:bodyPr>
          <a:lstStyle/>
          <a:p>
            <a:pPr>
              <a:defRPr/>
            </a:pPr>
            <a:r>
              <a:rPr lang="en-US" altLang="zh-CN" b="1" dirty="0"/>
              <a:t>It ‘s a long term process, be prepared.</a:t>
            </a:r>
          </a:p>
          <a:p>
            <a:pPr>
              <a:defRPr/>
            </a:pPr>
            <a:r>
              <a:rPr lang="en-US" altLang="zh-CN" b="1" dirty="0"/>
              <a:t>Familiar with GMTSS schedule, leverage the training system.</a:t>
            </a:r>
          </a:p>
          <a:p>
            <a:pPr>
              <a:defRPr/>
            </a:pPr>
            <a:r>
              <a:rPr lang="en-US" altLang="zh-CN" b="1" dirty="0"/>
              <a:t>Have a long list, don’t stick with one person.</a:t>
            </a:r>
          </a:p>
          <a:p>
            <a:pPr>
              <a:defRPr/>
            </a:pPr>
            <a:r>
              <a:rPr lang="en-US" altLang="zh-CN" b="1" dirty="0"/>
              <a:t>Keep it short and sweet.</a:t>
            </a:r>
          </a:p>
          <a:p>
            <a:pPr>
              <a:defRPr/>
            </a:pPr>
            <a:r>
              <a:rPr lang="en-US" altLang="zh-CN" b="1" dirty="0"/>
              <a:t>Always leave something with the prospect.</a:t>
            </a:r>
            <a:endParaRPr lang="zh-CN" altLang="en-US" b="1" dirty="0"/>
          </a:p>
        </p:txBody>
      </p:sp>
    </p:spTree>
    <p:extLst>
      <p:ext uri="{BB962C8B-B14F-4D97-AF65-F5344CB8AC3E}">
        <p14:creationId xmlns:p14="http://schemas.microsoft.com/office/powerpoint/2010/main" val="1947220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solidFill>
                  <a:schemeClr val="tx1">
                    <a:lumMod val="85000"/>
                  </a:schemeClr>
                </a:solidFill>
              </a:rPr>
              <a:t>Follow up ourselves</a:t>
            </a:r>
            <a:endParaRPr lang="en-US" dirty="0"/>
          </a:p>
        </p:txBody>
      </p:sp>
      <p:sp>
        <p:nvSpPr>
          <p:cNvPr id="3" name="Content Placeholder 2"/>
          <p:cNvSpPr>
            <a:spLocks noGrp="1"/>
          </p:cNvSpPr>
          <p:nvPr>
            <p:ph idx="1"/>
          </p:nvPr>
        </p:nvSpPr>
        <p:spPr/>
        <p:txBody>
          <a:bodyPr>
            <a:normAutofit/>
          </a:bodyPr>
          <a:lstStyle/>
          <a:p>
            <a:pPr>
              <a:defRPr/>
            </a:pPr>
            <a:r>
              <a:rPr lang="en-US" altLang="zh-CN" b="1" dirty="0"/>
              <a:t>Set bigger goals. Don’t allow yourself just being an average.</a:t>
            </a:r>
          </a:p>
          <a:p>
            <a:pPr>
              <a:defRPr/>
            </a:pPr>
            <a:r>
              <a:rPr lang="en-US" altLang="zh-CN" b="1" dirty="0"/>
              <a:t>Treat yourself as a true leader by accepting responsibilities.</a:t>
            </a:r>
          </a:p>
          <a:p>
            <a:pPr>
              <a:defRPr/>
            </a:pPr>
            <a:r>
              <a:rPr lang="en-US" altLang="zh-CN" b="1" dirty="0"/>
              <a:t>Read every day</a:t>
            </a:r>
          </a:p>
          <a:p>
            <a:pPr>
              <a:defRPr/>
            </a:pPr>
            <a:r>
              <a:rPr lang="en-US" altLang="zh-CN" b="1" dirty="0"/>
              <a:t>Use MA products every day</a:t>
            </a:r>
          </a:p>
          <a:p>
            <a:pPr>
              <a:defRPr/>
            </a:pPr>
            <a:r>
              <a:rPr lang="en-US" altLang="zh-CN" b="1" dirty="0"/>
              <a:t>Do something for your business every day</a:t>
            </a:r>
          </a:p>
        </p:txBody>
      </p:sp>
    </p:spTree>
    <p:extLst>
      <p:ext uri="{BB962C8B-B14F-4D97-AF65-F5344CB8AC3E}">
        <p14:creationId xmlns:p14="http://schemas.microsoft.com/office/powerpoint/2010/main" val="203331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solidFill>
                  <a:schemeClr val="tx1">
                    <a:lumMod val="85000"/>
                  </a:schemeClr>
                </a:solidFill>
              </a:rPr>
              <a:t>Follow up new distributors</a:t>
            </a:r>
            <a:endParaRPr lang="en-US" dirty="0"/>
          </a:p>
        </p:txBody>
      </p:sp>
      <p:sp>
        <p:nvSpPr>
          <p:cNvPr id="3" name="Content Placeholder 2"/>
          <p:cNvSpPr>
            <a:spLocks noGrp="1"/>
          </p:cNvSpPr>
          <p:nvPr>
            <p:ph idx="1"/>
          </p:nvPr>
        </p:nvSpPr>
        <p:spPr/>
        <p:txBody>
          <a:bodyPr>
            <a:normAutofit/>
          </a:bodyPr>
          <a:lstStyle/>
          <a:p>
            <a:pPr>
              <a:defRPr/>
            </a:pPr>
            <a:r>
              <a:rPr lang="en-US" altLang="zh-CN" b="1" dirty="0"/>
              <a:t>Be available</a:t>
            </a:r>
          </a:p>
          <a:p>
            <a:pPr>
              <a:defRPr/>
            </a:pPr>
            <a:r>
              <a:rPr lang="en-US" altLang="zh-CN" b="1" dirty="0"/>
              <a:t>1:1 trainings (Getting Started Guide, NDT, B5 </a:t>
            </a:r>
            <a:r>
              <a:rPr lang="en-US" altLang="zh-CN" b="1" dirty="0" err="1"/>
              <a:t>etc</a:t>
            </a:r>
            <a:r>
              <a:rPr lang="en-US" altLang="zh-CN" b="1" dirty="0"/>
              <a:t>)</a:t>
            </a:r>
          </a:p>
          <a:p>
            <a:pPr>
              <a:defRPr/>
            </a:pPr>
            <a:r>
              <a:rPr lang="en-US" altLang="zh-CN" b="1" dirty="0"/>
              <a:t>Introduce them to team events and NMTSS</a:t>
            </a:r>
          </a:p>
          <a:p>
            <a:pPr>
              <a:defRPr/>
            </a:pPr>
            <a:r>
              <a:rPr lang="en-US" altLang="zh-CN" b="1" dirty="0"/>
              <a:t>UFO  </a:t>
            </a:r>
            <a:endParaRPr lang="zh-CN" altLang="en-US" b="1" dirty="0"/>
          </a:p>
          <a:p>
            <a:pPr>
              <a:defRPr/>
            </a:pPr>
            <a:endParaRPr lang="en-US" altLang="zh-CN" b="1" dirty="0"/>
          </a:p>
        </p:txBody>
      </p:sp>
    </p:spTree>
    <p:extLst>
      <p:ext uri="{BB962C8B-B14F-4D97-AF65-F5344CB8AC3E}">
        <p14:creationId xmlns:p14="http://schemas.microsoft.com/office/powerpoint/2010/main" val="1289519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100000"/>
                    </a14:imgEffect>
                    <a14:imgEffect>
                      <a14:brightnessContrast bright="-80000"/>
                    </a14:imgEffect>
                  </a14:imgLayer>
                </a14:imgProps>
              </a:ext>
            </a:extLst>
          </a:blip>
          <a:srcRect/>
          <a:stretch>
            <a:fillRect b="-22000"/>
          </a:stretch>
        </a:blipFill>
        <a:effectLst/>
      </p:bgPr>
    </p:bg>
    <p:spTree>
      <p:nvGrpSpPr>
        <p:cNvPr id="1" name=""/>
        <p:cNvGrpSpPr/>
        <p:nvPr/>
      </p:nvGrpSpPr>
      <p:grpSpPr>
        <a:xfrm>
          <a:off x="0" y="0"/>
          <a:ext cx="0" cy="0"/>
          <a:chOff x="0" y="0"/>
          <a:chExt cx="0" cy="0"/>
        </a:xfrm>
      </p:grpSpPr>
      <p:sp>
        <p:nvSpPr>
          <p:cNvPr id="8" name="Rectangle 7"/>
          <p:cNvSpPr/>
          <p:nvPr/>
        </p:nvSpPr>
        <p:spPr>
          <a:xfrm>
            <a:off x="1524000" y="533400"/>
            <a:ext cx="5164516" cy="1384993"/>
          </a:xfrm>
          <a:prstGeom prst="rect">
            <a:avLst/>
          </a:prstGeom>
          <a:ln>
            <a:noFill/>
          </a:ln>
        </p:spPr>
        <p:txBody>
          <a:bodyPr wrap="none" lIns="67386" tIns="34289" rIns="67386" bIns="34289">
            <a:spAutoFit/>
          </a:bodyPr>
          <a:lstStyle/>
          <a:p>
            <a:pPr algn="l" defTabSz="335738" eaLnBrk="1" fontAlgn="auto" hangingPunct="1">
              <a:spcBef>
                <a:spcPct val="50000"/>
              </a:spcBef>
              <a:spcAft>
                <a:spcPts val="0"/>
              </a:spcAft>
              <a:tabLst>
                <a:tab pos="254780" algn="l"/>
              </a:tabLst>
              <a:defRPr/>
            </a:pPr>
            <a:r>
              <a:rPr kumimoji="0" lang="en-US" sz="3300" b="0" i="0" u="none" strike="noStrike" kern="1200" cap="none" spc="0" normalizeH="0" baseline="0" noProof="0" dirty="0">
                <a:ln w="3175">
                  <a:solidFill>
                    <a:prstClr val="white"/>
                  </a:solidFill>
                </a:ln>
                <a:solidFill>
                  <a:prstClr val="white"/>
                </a:solidFill>
                <a:effectLst/>
                <a:uLnTx/>
                <a:uFillTx/>
                <a:latin typeface="Calibri Light" panose="020F0302020204030204"/>
                <a:ea typeface="ＭＳ Ｐゴシック"/>
                <a:cs typeface="Trebuchet MS"/>
              </a:rPr>
              <a:t>Meeting after </a:t>
            </a:r>
            <a:r>
              <a:rPr lang="en-US" u="none" cap="all" dirty="0">
                <a:ln w="3175">
                  <a:solidFill>
                    <a:prstClr val="white"/>
                  </a:solidFill>
                </a:ln>
                <a:solidFill>
                  <a:prstClr val="white"/>
                </a:solidFill>
                <a:latin typeface="Calibri Light" panose="020F0302020204030204"/>
                <a:ea typeface="ＭＳ Ｐゴシック"/>
                <a:cs typeface="Trebuchet MS"/>
              </a:rPr>
              <a:t>the Meeting</a:t>
            </a:r>
          </a:p>
          <a:p>
            <a:pPr marL="0" marR="0" lvl="0" indent="0" algn="l" defTabSz="335738" rtl="0" eaLnBrk="1" fontAlgn="auto" latinLnBrk="0" hangingPunct="1">
              <a:lnSpc>
                <a:spcPct val="100000"/>
              </a:lnSpc>
              <a:spcBef>
                <a:spcPct val="50000"/>
              </a:spcBef>
              <a:spcAft>
                <a:spcPts val="0"/>
              </a:spcAft>
              <a:buClrTx/>
              <a:buSzTx/>
              <a:buFontTx/>
              <a:buNone/>
              <a:tabLst>
                <a:tab pos="254780" algn="l"/>
              </a:tabLst>
              <a:defRPr/>
            </a:pPr>
            <a:endParaRPr kumimoji="0" lang="en-US" sz="3300" b="0" i="0" u="none" strike="noStrike" kern="1200" cap="none" spc="0" normalizeH="0" baseline="0" noProof="0" dirty="0">
              <a:ln w="3175">
                <a:solidFill>
                  <a:prstClr val="white"/>
                </a:solidFill>
              </a:ln>
              <a:solidFill>
                <a:prstClr val="white"/>
              </a:solidFill>
              <a:effectLst/>
              <a:uLnTx/>
              <a:uFillTx/>
              <a:latin typeface="Calibri Light" panose="020F0302020204030204"/>
              <a:ea typeface="ＭＳ Ｐゴシック"/>
              <a:cs typeface="Trebuchet MS"/>
            </a:endParaRPr>
          </a:p>
        </p:txBody>
      </p:sp>
      <p:sp>
        <p:nvSpPr>
          <p:cNvPr id="37" name="TextBox 36">
            <a:extLst>
              <a:ext uri="{FF2B5EF4-FFF2-40B4-BE49-F238E27FC236}">
                <a16:creationId xmlns:a16="http://schemas.microsoft.com/office/drawing/2014/main" id="{6594586F-FA91-467C-BDA5-BCE65BB3EE90}"/>
              </a:ext>
            </a:extLst>
          </p:cNvPr>
          <p:cNvSpPr txBox="1"/>
          <p:nvPr/>
        </p:nvSpPr>
        <p:spPr>
          <a:xfrm>
            <a:off x="580802" y="1595227"/>
            <a:ext cx="8182198" cy="2554545"/>
          </a:xfrm>
          <a:prstGeom prst="rect">
            <a:avLst/>
          </a:prstGeom>
          <a:noFill/>
        </p:spPr>
        <p:txBody>
          <a:bodyPr wrap="square" rtlCol="0">
            <a:spAutoFit/>
          </a:bodyPr>
          <a:lstStyle/>
          <a:p>
            <a:pPr marL="571500" indent="-571500" algn="l">
              <a:buFont typeface="Arial" panose="020B0604020202020204" pitchFamily="34" charset="0"/>
              <a:buChar char="•"/>
            </a:pPr>
            <a:r>
              <a:rPr lang="en-US" sz="3200" u="none" dirty="0">
                <a:solidFill>
                  <a:schemeClr val="bg1"/>
                </a:solidFill>
              </a:rPr>
              <a:t>Too much information is disseminate during a meeting, training, seminar etc.</a:t>
            </a:r>
          </a:p>
          <a:p>
            <a:pPr marL="571500" indent="-571500" algn="l">
              <a:buFont typeface="Arial" panose="020B0604020202020204" pitchFamily="34" charset="0"/>
              <a:buChar char="•"/>
            </a:pPr>
            <a:r>
              <a:rPr lang="en-US" sz="3200" u="none" dirty="0">
                <a:solidFill>
                  <a:schemeClr val="bg1"/>
                </a:solidFill>
              </a:rPr>
              <a:t>Thus need to breakdown the information and the process is call Meeting after Meeting.</a:t>
            </a:r>
          </a:p>
        </p:txBody>
      </p:sp>
    </p:spTree>
    <p:extLst>
      <p:ext uri="{BB962C8B-B14F-4D97-AF65-F5344CB8AC3E}">
        <p14:creationId xmlns:p14="http://schemas.microsoft.com/office/powerpoint/2010/main" val="411188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solidFill>
                  <a:schemeClr val="tx1">
                    <a:lumMod val="85000"/>
                  </a:schemeClr>
                </a:solidFill>
              </a:rPr>
              <a:t>Follow up team</a:t>
            </a:r>
            <a:endParaRPr lang="en-US" dirty="0"/>
          </a:p>
        </p:txBody>
      </p:sp>
      <p:sp>
        <p:nvSpPr>
          <p:cNvPr id="3" name="Content Placeholder 2"/>
          <p:cNvSpPr>
            <a:spLocks noGrp="1"/>
          </p:cNvSpPr>
          <p:nvPr>
            <p:ph idx="1"/>
          </p:nvPr>
        </p:nvSpPr>
        <p:spPr/>
        <p:txBody>
          <a:bodyPr>
            <a:normAutofit/>
          </a:bodyPr>
          <a:lstStyle/>
          <a:p>
            <a:pPr>
              <a:defRPr/>
            </a:pPr>
            <a:r>
              <a:rPr lang="en-US" altLang="zh-CN" b="1" dirty="0"/>
              <a:t>Build deep</a:t>
            </a:r>
          </a:p>
          <a:p>
            <a:pPr>
              <a:defRPr/>
            </a:pPr>
            <a:r>
              <a:rPr lang="en-US" altLang="zh-CN" b="1" dirty="0"/>
              <a:t>Enough people make enough people</a:t>
            </a:r>
          </a:p>
        </p:txBody>
      </p:sp>
    </p:spTree>
    <p:extLst>
      <p:ext uri="{BB962C8B-B14F-4D97-AF65-F5344CB8AC3E}">
        <p14:creationId xmlns:p14="http://schemas.microsoft.com/office/powerpoint/2010/main" val="4113582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0000"/>
                  </a:schemeClr>
                </a:solidFill>
              </a:rPr>
              <a:t>Some team building strategies</a:t>
            </a:r>
            <a:endParaRPr lang="en-US" dirty="0"/>
          </a:p>
        </p:txBody>
      </p:sp>
      <p:sp>
        <p:nvSpPr>
          <p:cNvPr id="3" name="Content Placeholder 2"/>
          <p:cNvSpPr>
            <a:spLocks noGrp="1"/>
          </p:cNvSpPr>
          <p:nvPr>
            <p:ph idx="1"/>
          </p:nvPr>
        </p:nvSpPr>
        <p:spPr/>
        <p:txBody>
          <a:bodyPr>
            <a:normAutofit/>
          </a:bodyPr>
          <a:lstStyle/>
          <a:p>
            <a:pPr>
              <a:defRPr/>
            </a:pPr>
            <a:r>
              <a:rPr lang="en-US" b="1" dirty="0">
                <a:ea typeface="楷体" pitchFamily="49" charset="-122"/>
              </a:rPr>
              <a:t>Never give away sponsorship</a:t>
            </a:r>
          </a:p>
          <a:p>
            <a:pPr>
              <a:defRPr/>
            </a:pPr>
            <a:r>
              <a:rPr lang="en-US" b="1" dirty="0">
                <a:ea typeface="楷体" pitchFamily="49" charset="-122"/>
              </a:rPr>
              <a:t>Never place people on someone’s both sides</a:t>
            </a:r>
          </a:p>
          <a:p>
            <a:pPr>
              <a:defRPr/>
            </a:pPr>
            <a:r>
              <a:rPr lang="en-US" b="1" dirty="0">
                <a:ea typeface="楷体" pitchFamily="49" charset="-122"/>
              </a:rPr>
              <a:t>Build  2 organizations at a time in depth</a:t>
            </a:r>
          </a:p>
          <a:p>
            <a:pPr>
              <a:defRPr/>
            </a:pPr>
            <a:r>
              <a:rPr lang="en-US" b="1" dirty="0">
                <a:ea typeface="楷体" pitchFamily="49" charset="-122"/>
              </a:rPr>
              <a:t>Don’t re-entry until you have people making solid income on both sides</a:t>
            </a:r>
            <a:endParaRPr lang="en-US" b="1" dirty="0"/>
          </a:p>
          <a:p>
            <a:pPr>
              <a:defRPr/>
            </a:pPr>
            <a:r>
              <a:rPr lang="en-US" b="1" dirty="0"/>
              <a:t>Don’t finance any one to start his business</a:t>
            </a:r>
          </a:p>
          <a:p>
            <a:pPr>
              <a:defRPr/>
            </a:pPr>
            <a:r>
              <a:rPr lang="en-US" b="1" dirty="0"/>
              <a:t>Don’t demand your up lines to place people or BV under you</a:t>
            </a:r>
          </a:p>
        </p:txBody>
      </p:sp>
    </p:spTree>
    <p:extLst>
      <p:ext uri="{BB962C8B-B14F-4D97-AF65-F5344CB8AC3E}">
        <p14:creationId xmlns:p14="http://schemas.microsoft.com/office/powerpoint/2010/main" val="2394811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0000"/>
                  </a:schemeClr>
                </a:solidFill>
              </a:rPr>
              <a:t>We must promote:</a:t>
            </a:r>
            <a:endParaRPr lang="en-US" dirty="0"/>
          </a:p>
        </p:txBody>
      </p:sp>
      <p:sp>
        <p:nvSpPr>
          <p:cNvPr id="3" name="Content Placeholder 2"/>
          <p:cNvSpPr>
            <a:spLocks noGrp="1"/>
          </p:cNvSpPr>
          <p:nvPr>
            <p:ph idx="1"/>
          </p:nvPr>
        </p:nvSpPr>
        <p:spPr/>
        <p:txBody>
          <a:bodyPr>
            <a:normAutofit/>
          </a:bodyPr>
          <a:lstStyle/>
          <a:p>
            <a:pPr>
              <a:defRPr/>
            </a:pPr>
            <a:r>
              <a:rPr lang="en-US" sz="2400" b="1" dirty="0"/>
              <a:t>Team work</a:t>
            </a:r>
          </a:p>
          <a:p>
            <a:pPr lvl="1">
              <a:defRPr/>
            </a:pPr>
            <a:r>
              <a:rPr lang="en-US" sz="2400" b="1" dirty="0"/>
              <a:t>Be grateful with what you have</a:t>
            </a:r>
          </a:p>
          <a:p>
            <a:pPr lvl="1">
              <a:defRPr/>
            </a:pPr>
            <a:r>
              <a:rPr lang="en-US" sz="2400" b="1" dirty="0"/>
              <a:t>Treat each other with respect and dignity</a:t>
            </a:r>
          </a:p>
          <a:p>
            <a:pPr lvl="1">
              <a:defRPr/>
            </a:pPr>
            <a:r>
              <a:rPr lang="en-US" sz="2400" b="1" dirty="0"/>
              <a:t>No gossip</a:t>
            </a:r>
          </a:p>
          <a:p>
            <a:pPr>
              <a:defRPr/>
            </a:pPr>
            <a:r>
              <a:rPr lang="en-US" sz="2400" b="1" dirty="0"/>
              <a:t>Sacrifice</a:t>
            </a:r>
          </a:p>
          <a:p>
            <a:pPr lvl="1">
              <a:defRPr/>
            </a:pPr>
            <a:r>
              <a:rPr lang="en-US" sz="2400" b="1" dirty="0"/>
              <a:t>Sacrifice short-</a:t>
            </a:r>
            <a:r>
              <a:rPr lang="en-US" sz="2400" b="1" dirty="0" err="1"/>
              <a:t>tem</a:t>
            </a:r>
            <a:r>
              <a:rPr lang="en-US" sz="2400" b="1" dirty="0"/>
              <a:t> pleasure for long-term happiness</a:t>
            </a:r>
          </a:p>
          <a:p>
            <a:pPr lvl="1">
              <a:defRPr/>
            </a:pPr>
            <a:r>
              <a:rPr lang="en-US" sz="2400" b="1" dirty="0"/>
              <a:t>Sacrifice personally for team</a:t>
            </a:r>
          </a:p>
          <a:p>
            <a:pPr>
              <a:defRPr/>
            </a:pPr>
            <a:r>
              <a:rPr lang="en-US" sz="2400" b="1" dirty="0"/>
              <a:t>Diligence</a:t>
            </a:r>
          </a:p>
          <a:p>
            <a:pPr lvl="1">
              <a:defRPr/>
            </a:pPr>
            <a:r>
              <a:rPr lang="en-US" sz="2400" b="1" dirty="0"/>
              <a:t>You can be slow, but can’t afford to be lazy</a:t>
            </a:r>
          </a:p>
          <a:p>
            <a:pPr>
              <a:defRPr/>
            </a:pPr>
            <a:endParaRPr lang="en-US" altLang="zh-CN" b="1" dirty="0"/>
          </a:p>
        </p:txBody>
      </p:sp>
    </p:spTree>
    <p:extLst>
      <p:ext uri="{BB962C8B-B14F-4D97-AF65-F5344CB8AC3E}">
        <p14:creationId xmlns:p14="http://schemas.microsoft.com/office/powerpoint/2010/main" val="1121473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solidFill>
                  <a:schemeClr val="tx1">
                    <a:lumMod val="85000"/>
                  </a:schemeClr>
                </a:solidFill>
              </a:rPr>
              <a:t>Follow up leaders</a:t>
            </a:r>
            <a:endParaRPr lang="en-US" dirty="0"/>
          </a:p>
        </p:txBody>
      </p:sp>
      <p:sp>
        <p:nvSpPr>
          <p:cNvPr id="3" name="Content Placeholder 2"/>
          <p:cNvSpPr>
            <a:spLocks noGrp="1"/>
          </p:cNvSpPr>
          <p:nvPr>
            <p:ph idx="1"/>
          </p:nvPr>
        </p:nvSpPr>
        <p:spPr/>
        <p:txBody>
          <a:bodyPr>
            <a:normAutofit/>
          </a:bodyPr>
          <a:lstStyle/>
          <a:p>
            <a:pPr>
              <a:defRPr/>
            </a:pPr>
            <a:r>
              <a:rPr lang="en-US" altLang="zh-CN" b="1" dirty="0"/>
              <a:t>Develop and maintain 1:1 relationship with your leaders</a:t>
            </a:r>
          </a:p>
          <a:p>
            <a:pPr>
              <a:defRPr/>
            </a:pPr>
            <a:r>
              <a:rPr lang="en-US" altLang="zh-CN" b="1" dirty="0"/>
              <a:t>Set up higher standards for your leaders.</a:t>
            </a:r>
          </a:p>
          <a:p>
            <a:pPr>
              <a:defRPr/>
            </a:pPr>
            <a:r>
              <a:rPr lang="en-US" altLang="zh-CN" b="1" dirty="0"/>
              <a:t>Without a leader, there will never be a team, regardless how many people on the list.</a:t>
            </a:r>
          </a:p>
          <a:p>
            <a:pPr>
              <a:defRPr/>
            </a:pPr>
            <a:endParaRPr lang="en-US" altLang="zh-CN" b="1" dirty="0"/>
          </a:p>
        </p:txBody>
      </p:sp>
    </p:spTree>
    <p:extLst>
      <p:ext uri="{BB962C8B-B14F-4D97-AF65-F5344CB8AC3E}">
        <p14:creationId xmlns:p14="http://schemas.microsoft.com/office/powerpoint/2010/main" val="237510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9746" y="1981200"/>
            <a:ext cx="8411812" cy="34163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uLnTx/>
                <a:uFillTx/>
                <a:latin typeface="Calibri"/>
                <a:ea typeface="+mn-ea"/>
                <a:cs typeface="+mn-cs"/>
              </a:rPr>
              <a:t>Follow up and Follow through is the key to your success and reaching your goals!</a:t>
            </a:r>
          </a:p>
        </p:txBody>
      </p:sp>
      <p:sp>
        <p:nvSpPr>
          <p:cNvPr id="7" name="Rectangle 6"/>
          <p:cNvSpPr/>
          <p:nvPr/>
        </p:nvSpPr>
        <p:spPr>
          <a:xfrm>
            <a:off x="1786527" y="381000"/>
            <a:ext cx="5683415"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uLnTx/>
                <a:uFillTx/>
                <a:latin typeface="Calibri"/>
                <a:ea typeface="+mn-ea"/>
                <a:cs typeface="+mn-cs"/>
              </a:rPr>
              <a:t>Remember …….</a:t>
            </a:r>
          </a:p>
        </p:txBody>
      </p:sp>
    </p:spTree>
    <p:extLst>
      <p:ext uri="{BB962C8B-B14F-4D97-AF65-F5344CB8AC3E}">
        <p14:creationId xmlns:p14="http://schemas.microsoft.com/office/powerpoint/2010/main" val="292742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100000"/>
                    </a14:imgEffect>
                    <a14:imgEffect>
                      <a14:brightnessContrast bright="-80000"/>
                    </a14:imgEffect>
                  </a14:imgLayer>
                </a14:imgProps>
              </a:ext>
            </a:extLst>
          </a:blip>
          <a:srcRect/>
          <a:stretch>
            <a:fillRect b="-22000"/>
          </a:stretch>
        </a:blipFill>
        <a:effectLst/>
      </p:bgPr>
    </p:bg>
    <p:spTree>
      <p:nvGrpSpPr>
        <p:cNvPr id="1" name=""/>
        <p:cNvGrpSpPr/>
        <p:nvPr/>
      </p:nvGrpSpPr>
      <p:grpSpPr>
        <a:xfrm>
          <a:off x="0" y="0"/>
          <a:ext cx="0" cy="0"/>
          <a:chOff x="0" y="0"/>
          <a:chExt cx="0" cy="0"/>
        </a:xfrm>
      </p:grpSpPr>
      <p:sp>
        <p:nvSpPr>
          <p:cNvPr id="8" name="Rectangle 7"/>
          <p:cNvSpPr/>
          <p:nvPr/>
        </p:nvSpPr>
        <p:spPr>
          <a:xfrm>
            <a:off x="1524000" y="533400"/>
            <a:ext cx="1246970" cy="577079"/>
          </a:xfrm>
          <a:prstGeom prst="rect">
            <a:avLst/>
          </a:prstGeom>
          <a:ln>
            <a:noFill/>
          </a:ln>
        </p:spPr>
        <p:txBody>
          <a:bodyPr wrap="none" lIns="67386" tIns="34289" rIns="67386" bIns="34289">
            <a:spAutoFit/>
          </a:bodyPr>
          <a:lstStyle/>
          <a:p>
            <a:pPr marL="0" marR="0" lvl="0" indent="0" algn="l" defTabSz="335738" rtl="0" eaLnBrk="1" fontAlgn="auto" latinLnBrk="0" hangingPunct="1">
              <a:lnSpc>
                <a:spcPct val="100000"/>
              </a:lnSpc>
              <a:spcBef>
                <a:spcPct val="50000"/>
              </a:spcBef>
              <a:spcAft>
                <a:spcPts val="0"/>
              </a:spcAft>
              <a:buClrTx/>
              <a:buSzTx/>
              <a:buFontTx/>
              <a:buNone/>
              <a:tabLst>
                <a:tab pos="254780" algn="l"/>
              </a:tabLst>
              <a:defRPr/>
            </a:pPr>
            <a:r>
              <a:rPr kumimoji="0" lang="en-US" sz="3300" b="0" i="0" u="none" strike="noStrike" kern="1200" cap="none" spc="0" normalizeH="0" baseline="0" noProof="0" dirty="0">
                <a:ln w="3175">
                  <a:solidFill>
                    <a:prstClr val="white"/>
                  </a:solidFill>
                </a:ln>
                <a:solidFill>
                  <a:prstClr val="white"/>
                </a:solidFill>
                <a:effectLst/>
                <a:uLnTx/>
                <a:uFillTx/>
                <a:latin typeface="Calibri Light" panose="020F0302020204030204"/>
                <a:ea typeface="ＭＳ Ｐゴシック"/>
                <a:cs typeface="Trebuchet MS"/>
              </a:rPr>
              <a:t>WHEN</a:t>
            </a:r>
          </a:p>
        </p:txBody>
      </p:sp>
      <p:sp>
        <p:nvSpPr>
          <p:cNvPr id="37" name="TextBox 36">
            <a:extLst>
              <a:ext uri="{FF2B5EF4-FFF2-40B4-BE49-F238E27FC236}">
                <a16:creationId xmlns:a16="http://schemas.microsoft.com/office/drawing/2014/main" id="{6594586F-FA91-467C-BDA5-BCE65BB3EE90}"/>
              </a:ext>
            </a:extLst>
          </p:cNvPr>
          <p:cNvSpPr txBox="1"/>
          <p:nvPr/>
        </p:nvSpPr>
        <p:spPr>
          <a:xfrm>
            <a:off x="580802" y="1595227"/>
            <a:ext cx="8182198" cy="1569660"/>
          </a:xfrm>
          <a:prstGeom prst="rect">
            <a:avLst/>
          </a:prstGeom>
          <a:noFill/>
        </p:spPr>
        <p:txBody>
          <a:bodyPr wrap="square" rtlCol="0">
            <a:spAutoFit/>
          </a:bodyPr>
          <a:lstStyle/>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Immediately after the main meeting.</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3200" u="none" dirty="0">
                <a:solidFill>
                  <a:prstClr val="white"/>
                </a:solidFill>
              </a:rPr>
              <a:t>Always set a meeting that include a min 30minutes for MAM</a:t>
            </a:r>
            <a:endParaRPr kumimoji="0" lang="en-US" sz="32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53355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100000"/>
                    </a14:imgEffect>
                    <a14:imgEffect>
                      <a14:brightnessContrast bright="-80000"/>
                    </a14:imgEffect>
                  </a14:imgLayer>
                </a14:imgProps>
              </a:ext>
            </a:extLst>
          </a:blip>
          <a:srcRect/>
          <a:stretch>
            <a:fillRect b="-22000"/>
          </a:stretch>
        </a:blipFill>
        <a:effectLst/>
      </p:bgPr>
    </p:bg>
    <p:spTree>
      <p:nvGrpSpPr>
        <p:cNvPr id="1" name=""/>
        <p:cNvGrpSpPr/>
        <p:nvPr/>
      </p:nvGrpSpPr>
      <p:grpSpPr>
        <a:xfrm>
          <a:off x="0" y="0"/>
          <a:ext cx="0" cy="0"/>
          <a:chOff x="0" y="0"/>
          <a:chExt cx="0" cy="0"/>
        </a:xfrm>
      </p:grpSpPr>
      <p:sp>
        <p:nvSpPr>
          <p:cNvPr id="8" name="Rectangle 7"/>
          <p:cNvSpPr/>
          <p:nvPr/>
        </p:nvSpPr>
        <p:spPr>
          <a:xfrm>
            <a:off x="1066800" y="381000"/>
            <a:ext cx="6649346" cy="577079"/>
          </a:xfrm>
          <a:prstGeom prst="rect">
            <a:avLst/>
          </a:prstGeom>
          <a:ln>
            <a:noFill/>
          </a:ln>
        </p:spPr>
        <p:txBody>
          <a:bodyPr wrap="none" lIns="67386" tIns="34289" rIns="67386" bIns="34289">
            <a:spAutoFit/>
          </a:bodyPr>
          <a:lstStyle/>
          <a:p>
            <a:pPr marL="0" marR="0" lvl="0" indent="0" algn="l" defTabSz="335738" rtl="0" eaLnBrk="1" fontAlgn="auto" latinLnBrk="0" hangingPunct="1">
              <a:lnSpc>
                <a:spcPct val="100000"/>
              </a:lnSpc>
              <a:spcBef>
                <a:spcPct val="50000"/>
              </a:spcBef>
              <a:spcAft>
                <a:spcPts val="0"/>
              </a:spcAft>
              <a:buClrTx/>
              <a:buSzTx/>
              <a:buFontTx/>
              <a:buNone/>
              <a:tabLst>
                <a:tab pos="254780" algn="l"/>
              </a:tabLst>
              <a:defRPr/>
            </a:pPr>
            <a:r>
              <a:rPr lang="en-US" sz="3300" u="none" dirty="0">
                <a:ln w="3175">
                  <a:solidFill>
                    <a:prstClr val="white"/>
                  </a:solidFill>
                </a:ln>
                <a:solidFill>
                  <a:prstClr val="white"/>
                </a:solidFill>
                <a:latin typeface="Calibri Light" panose="020F0302020204030204"/>
                <a:ea typeface="ＭＳ Ｐゴシック"/>
                <a:cs typeface="Trebuchet MS"/>
              </a:rPr>
              <a:t>Plan Showing: One to One, HBP &amp; UBP</a:t>
            </a:r>
            <a:endParaRPr kumimoji="0" lang="en-US" sz="3300" b="0" i="0" u="none" strike="noStrike" kern="1200" cap="none" spc="0" normalizeH="0" baseline="0" noProof="0" dirty="0">
              <a:ln w="3175">
                <a:solidFill>
                  <a:prstClr val="white"/>
                </a:solidFill>
              </a:ln>
              <a:solidFill>
                <a:prstClr val="white"/>
              </a:solidFill>
              <a:effectLst/>
              <a:uLnTx/>
              <a:uFillTx/>
              <a:latin typeface="Calibri Light" panose="020F0302020204030204"/>
              <a:ea typeface="ＭＳ Ｐゴシック"/>
              <a:cs typeface="Trebuchet MS"/>
            </a:endParaRPr>
          </a:p>
        </p:txBody>
      </p:sp>
      <p:sp>
        <p:nvSpPr>
          <p:cNvPr id="37" name="TextBox 36">
            <a:extLst>
              <a:ext uri="{FF2B5EF4-FFF2-40B4-BE49-F238E27FC236}">
                <a16:creationId xmlns:a16="http://schemas.microsoft.com/office/drawing/2014/main" id="{6594586F-FA91-467C-BDA5-BCE65BB3EE90}"/>
              </a:ext>
            </a:extLst>
          </p:cNvPr>
          <p:cNvSpPr txBox="1"/>
          <p:nvPr/>
        </p:nvSpPr>
        <p:spPr>
          <a:xfrm>
            <a:off x="480901" y="1295400"/>
            <a:ext cx="8182198" cy="4832092"/>
          </a:xfrm>
          <a:prstGeom prst="rect">
            <a:avLst/>
          </a:prstGeom>
          <a:noFill/>
        </p:spPr>
        <p:txBody>
          <a:bodyPr wrap="square" rtlCol="0">
            <a:spAutoFit/>
          </a:bodyPr>
          <a:lstStyle/>
          <a:p>
            <a:pPr marL="571500" lvl="0" indent="-571500" algn="l">
              <a:buFont typeface="Arial" panose="020B0604020202020204" pitchFamily="34" charset="0"/>
              <a:buChar char="•"/>
              <a:defRPr/>
            </a:pPr>
            <a:r>
              <a:rPr lang="en-US" sz="2800" u="none" dirty="0">
                <a:solidFill>
                  <a:prstClr val="white"/>
                </a:solidFill>
              </a:rPr>
              <a:t>Leverage Senior partner Strength, cross line or the Speaker.</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800" u="none" dirty="0">
                <a:solidFill>
                  <a:prstClr val="white"/>
                </a:solidFill>
              </a:rPr>
              <a:t>Ask what do you like Best you have seen so far?</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Get the Interest gauge from 0-10</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UBP: </a:t>
            </a:r>
            <a:r>
              <a:rPr kumimoji="0" lang="en-US" sz="2800" b="0" i="0" u="none" strike="noStrike" kern="1200" cap="none" spc="0" normalizeH="0" baseline="0" noProof="0" dirty="0">
                <a:ln>
                  <a:noFill/>
                </a:ln>
                <a:solidFill>
                  <a:srgbClr val="FFFF00"/>
                </a:solidFill>
                <a:effectLst/>
                <a:uLnTx/>
                <a:uFillTx/>
                <a:latin typeface="Arial" pitchFamily="34" charset="0"/>
                <a:ea typeface="ＭＳ Ｐゴシック" pitchFamily="34" charset="-128"/>
                <a:cs typeface="+mn-cs"/>
              </a:rPr>
              <a:t>MAM</a:t>
            </a:r>
          </a:p>
          <a:p>
            <a:pPr marL="1028700" lvl="1" indent="-571500" algn="l">
              <a:buFont typeface="Arial" panose="020B0604020202020204" pitchFamily="34" charset="0"/>
              <a:buChar char="•"/>
            </a:pPr>
            <a:r>
              <a:rPr kumimoji="0" lang="en-US" sz="28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 Form a Circle with the groups and have a senior to share their experience and the guest to share their experience on One thing they like Best.</a:t>
            </a:r>
          </a:p>
          <a:p>
            <a:pPr marL="1028700" lvl="1" indent="-571500" algn="l">
              <a:buFont typeface="Arial" panose="020B0604020202020204" pitchFamily="34" charset="0"/>
              <a:buChar char="•"/>
            </a:pPr>
            <a:r>
              <a:rPr lang="en-US" sz="2800" u="none" dirty="0">
                <a:solidFill>
                  <a:prstClr val="white"/>
                </a:solidFill>
              </a:rPr>
              <a:t>Promote next GMTSS event</a:t>
            </a:r>
            <a:endParaRPr kumimoji="0" lang="en-US" sz="28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21380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100000"/>
                    </a14:imgEffect>
                    <a14:imgEffect>
                      <a14:brightnessContrast bright="-80000"/>
                    </a14:imgEffect>
                  </a14:imgLayer>
                </a14:imgProps>
              </a:ext>
            </a:extLst>
          </a:blip>
          <a:srcRect/>
          <a:stretch>
            <a:fillRect b="-22000"/>
          </a:stretch>
        </a:blipFill>
        <a:effectLst/>
      </p:bgPr>
    </p:bg>
    <p:spTree>
      <p:nvGrpSpPr>
        <p:cNvPr id="1" name=""/>
        <p:cNvGrpSpPr/>
        <p:nvPr/>
      </p:nvGrpSpPr>
      <p:grpSpPr>
        <a:xfrm>
          <a:off x="0" y="0"/>
          <a:ext cx="0" cy="0"/>
          <a:chOff x="0" y="0"/>
          <a:chExt cx="0" cy="0"/>
        </a:xfrm>
      </p:grpSpPr>
      <p:sp>
        <p:nvSpPr>
          <p:cNvPr id="8" name="Rectangle 7"/>
          <p:cNvSpPr/>
          <p:nvPr/>
        </p:nvSpPr>
        <p:spPr>
          <a:xfrm>
            <a:off x="1066800" y="381000"/>
            <a:ext cx="2373239" cy="577079"/>
          </a:xfrm>
          <a:prstGeom prst="rect">
            <a:avLst/>
          </a:prstGeom>
          <a:ln>
            <a:noFill/>
          </a:ln>
        </p:spPr>
        <p:txBody>
          <a:bodyPr wrap="none" lIns="67386" tIns="34289" rIns="67386" bIns="34289">
            <a:spAutoFit/>
          </a:bodyPr>
          <a:lstStyle/>
          <a:p>
            <a:pPr marL="0" marR="0" lvl="0" indent="0" algn="l" defTabSz="335738" rtl="0" eaLnBrk="1" fontAlgn="auto" latinLnBrk="0" hangingPunct="1">
              <a:lnSpc>
                <a:spcPct val="100000"/>
              </a:lnSpc>
              <a:spcBef>
                <a:spcPct val="50000"/>
              </a:spcBef>
              <a:spcAft>
                <a:spcPts val="0"/>
              </a:spcAft>
              <a:buClrTx/>
              <a:buSzTx/>
              <a:buFontTx/>
              <a:buNone/>
              <a:tabLst>
                <a:tab pos="254780" algn="l"/>
              </a:tabLst>
              <a:defRPr/>
            </a:pPr>
            <a:r>
              <a:rPr kumimoji="0" lang="en-US" sz="3300" b="0" i="0" u="none" strike="noStrike" kern="1200" cap="none" spc="0" normalizeH="0" baseline="0" noProof="0" dirty="0">
                <a:ln w="3175">
                  <a:solidFill>
                    <a:prstClr val="white"/>
                  </a:solidFill>
                </a:ln>
                <a:solidFill>
                  <a:prstClr val="white"/>
                </a:solidFill>
                <a:effectLst/>
                <a:uLnTx/>
                <a:uFillTx/>
                <a:latin typeface="Calibri Light" panose="020F0302020204030204"/>
                <a:ea typeface="ＭＳ Ｐゴシック"/>
                <a:cs typeface="Trebuchet MS"/>
              </a:rPr>
              <a:t>Home events</a:t>
            </a:r>
          </a:p>
        </p:txBody>
      </p:sp>
      <p:sp>
        <p:nvSpPr>
          <p:cNvPr id="37" name="TextBox 36">
            <a:extLst>
              <a:ext uri="{FF2B5EF4-FFF2-40B4-BE49-F238E27FC236}">
                <a16:creationId xmlns:a16="http://schemas.microsoft.com/office/drawing/2014/main" id="{6594586F-FA91-467C-BDA5-BCE65BB3EE90}"/>
              </a:ext>
            </a:extLst>
          </p:cNvPr>
          <p:cNvSpPr txBox="1"/>
          <p:nvPr/>
        </p:nvSpPr>
        <p:spPr>
          <a:xfrm>
            <a:off x="480901" y="1066800"/>
            <a:ext cx="8182198" cy="4031873"/>
          </a:xfrm>
          <a:prstGeom prst="rect">
            <a:avLst/>
          </a:prstGeom>
          <a:noFill/>
        </p:spPr>
        <p:txBody>
          <a:bodyPr wrap="square" rtlCol="0">
            <a:spAutoFit/>
          </a:bodyPr>
          <a:lstStyle/>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Leverage Senior partner Strength, cross line or the Speaker.</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Ask what do you like Best you have seen so far?</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00"/>
                </a:solidFill>
                <a:effectLst/>
                <a:uLnTx/>
                <a:uFillTx/>
                <a:latin typeface="Arial" pitchFamily="34" charset="0"/>
                <a:ea typeface="ＭＳ Ｐゴシック" pitchFamily="34" charset="-128"/>
                <a:cs typeface="+mn-cs"/>
              </a:rPr>
              <a:t>MAM</a:t>
            </a:r>
            <a:r>
              <a:rPr kumimoji="0" lang="en-US" sz="32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 Attend to each guest </a:t>
            </a:r>
            <a:r>
              <a:rPr lang="en-US" sz="3200" u="none" dirty="0">
                <a:solidFill>
                  <a:prstClr val="white"/>
                </a:solidFill>
              </a:rPr>
              <a:t>for any concern or question they may have.</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endParaRP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90313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100000"/>
                    </a14:imgEffect>
                    <a14:imgEffect>
                      <a14:brightnessContrast bright="-80000"/>
                    </a14:imgEffect>
                  </a14:imgLayer>
                </a14:imgProps>
              </a:ext>
            </a:extLst>
          </a:blip>
          <a:srcRect/>
          <a:stretch>
            <a:fillRect b="-22000"/>
          </a:stretch>
        </a:blipFill>
        <a:effectLst/>
      </p:bgPr>
    </p:bg>
    <p:spTree>
      <p:nvGrpSpPr>
        <p:cNvPr id="1" name=""/>
        <p:cNvGrpSpPr/>
        <p:nvPr/>
      </p:nvGrpSpPr>
      <p:grpSpPr>
        <a:xfrm>
          <a:off x="0" y="0"/>
          <a:ext cx="0" cy="0"/>
          <a:chOff x="0" y="0"/>
          <a:chExt cx="0" cy="0"/>
        </a:xfrm>
      </p:grpSpPr>
      <p:sp>
        <p:nvSpPr>
          <p:cNvPr id="8" name="Rectangle 7"/>
          <p:cNvSpPr/>
          <p:nvPr/>
        </p:nvSpPr>
        <p:spPr>
          <a:xfrm>
            <a:off x="990600" y="304800"/>
            <a:ext cx="1551091" cy="577079"/>
          </a:xfrm>
          <a:prstGeom prst="rect">
            <a:avLst/>
          </a:prstGeom>
          <a:ln>
            <a:noFill/>
          </a:ln>
        </p:spPr>
        <p:txBody>
          <a:bodyPr wrap="none" lIns="67386" tIns="34289" rIns="67386" bIns="34289">
            <a:spAutoFit/>
          </a:bodyPr>
          <a:lstStyle/>
          <a:p>
            <a:pPr marL="0" marR="0" lvl="0" indent="0" algn="l" defTabSz="335738" rtl="0" eaLnBrk="1" fontAlgn="auto" latinLnBrk="0" hangingPunct="1">
              <a:lnSpc>
                <a:spcPct val="100000"/>
              </a:lnSpc>
              <a:spcBef>
                <a:spcPct val="50000"/>
              </a:spcBef>
              <a:spcAft>
                <a:spcPts val="0"/>
              </a:spcAft>
              <a:buClrTx/>
              <a:buSzTx/>
              <a:buFontTx/>
              <a:buNone/>
              <a:tabLst>
                <a:tab pos="254780" algn="l"/>
              </a:tabLst>
              <a:defRPr/>
            </a:pPr>
            <a:r>
              <a:rPr lang="en-US" sz="3300" u="none" dirty="0">
                <a:ln w="3175">
                  <a:solidFill>
                    <a:prstClr val="white"/>
                  </a:solidFill>
                </a:ln>
                <a:solidFill>
                  <a:prstClr val="white"/>
                </a:solidFill>
                <a:latin typeface="Calibri Light" panose="020F0302020204030204"/>
                <a:ea typeface="ＭＳ Ｐゴシック"/>
                <a:cs typeface="Trebuchet MS"/>
              </a:rPr>
              <a:t>GMTSS: </a:t>
            </a:r>
            <a:endParaRPr kumimoji="0" lang="en-US" sz="3300" b="0" i="0" u="none" strike="noStrike" kern="1200" cap="none" spc="0" normalizeH="0" baseline="0" noProof="0" dirty="0">
              <a:ln w="3175">
                <a:solidFill>
                  <a:prstClr val="white"/>
                </a:solidFill>
              </a:ln>
              <a:solidFill>
                <a:prstClr val="white"/>
              </a:solidFill>
              <a:effectLst/>
              <a:uLnTx/>
              <a:uFillTx/>
              <a:latin typeface="Calibri Light" panose="020F0302020204030204"/>
              <a:ea typeface="ＭＳ Ｐゴシック"/>
              <a:cs typeface="Trebuchet MS"/>
            </a:endParaRPr>
          </a:p>
        </p:txBody>
      </p:sp>
      <p:sp>
        <p:nvSpPr>
          <p:cNvPr id="37" name="TextBox 36">
            <a:extLst>
              <a:ext uri="{FF2B5EF4-FFF2-40B4-BE49-F238E27FC236}">
                <a16:creationId xmlns:a16="http://schemas.microsoft.com/office/drawing/2014/main" id="{6594586F-FA91-467C-BDA5-BCE65BB3EE90}"/>
              </a:ext>
            </a:extLst>
          </p:cNvPr>
          <p:cNvSpPr txBox="1"/>
          <p:nvPr/>
        </p:nvSpPr>
        <p:spPr>
          <a:xfrm>
            <a:off x="304800" y="1219200"/>
            <a:ext cx="8182198" cy="5262979"/>
          </a:xfrm>
          <a:prstGeom prst="rect">
            <a:avLst/>
          </a:prstGeom>
          <a:noFill/>
        </p:spPr>
        <p:txBody>
          <a:bodyPr wrap="square" rtlCol="0">
            <a:spAutoFit/>
          </a:bodyPr>
          <a:lstStyle/>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Local Seminar, Product </a:t>
            </a:r>
            <a:r>
              <a:rPr lang="en-US" sz="2400" u="none" dirty="0">
                <a:solidFill>
                  <a:prstClr val="white"/>
                </a:solidFill>
              </a:rPr>
              <a:t>Symposium, World Conference etc.</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00"/>
                </a:solidFill>
                <a:effectLst/>
                <a:uLnTx/>
                <a:uFillTx/>
                <a:latin typeface="Arial" pitchFamily="34" charset="0"/>
                <a:ea typeface="ＭＳ Ｐゴシック" pitchFamily="34" charset="-128"/>
                <a:cs typeface="+mn-cs"/>
              </a:rPr>
              <a:t>MAM</a:t>
            </a:r>
            <a:r>
              <a:rPr kumimoji="0" lang="en-US" sz="2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 during </a:t>
            </a:r>
            <a:r>
              <a:rPr lang="en-US" sz="2400" u="none" dirty="0">
                <a:solidFill>
                  <a:prstClr val="white"/>
                </a:solidFill>
              </a:rPr>
              <a:t>morning queening up, lunch and after the session</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400" u="none" dirty="0">
                <a:solidFill>
                  <a:prstClr val="white"/>
                </a:solidFill>
              </a:rPr>
              <a:t>Morning: During the queue, great time to share testimonial or success story</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400" u="none" dirty="0">
                <a:solidFill>
                  <a:srgbClr val="FFFF00"/>
                </a:solidFill>
              </a:rPr>
              <a:t>MAM</a:t>
            </a:r>
            <a:r>
              <a:rPr lang="en-US" sz="2400" u="none" dirty="0">
                <a:solidFill>
                  <a:prstClr val="white"/>
                </a:solidFill>
              </a:rPr>
              <a:t> Lunch and After the session: </a:t>
            </a:r>
          </a:p>
          <a:p>
            <a:pPr marL="1028700" lvl="1" indent="-571500" algn="l">
              <a:buFont typeface="Arial" panose="020B0604020202020204" pitchFamily="34" charset="0"/>
              <a:buChar char="•"/>
            </a:pPr>
            <a:r>
              <a:rPr lang="en-US" sz="2400" u="none" dirty="0">
                <a:solidFill>
                  <a:prstClr val="white"/>
                </a:solidFill>
              </a:rPr>
              <a:t>Form into a small circle.</a:t>
            </a:r>
          </a:p>
          <a:p>
            <a:pPr marL="1028700" lvl="1" indent="-571500" algn="l">
              <a:buFont typeface="Arial" panose="020B0604020202020204" pitchFamily="34" charset="0"/>
              <a:buChar char="•"/>
            </a:pPr>
            <a:r>
              <a:rPr lang="en-US" sz="2400" u="none" dirty="0">
                <a:solidFill>
                  <a:prstClr val="white"/>
                </a:solidFill>
              </a:rPr>
              <a:t>Senior partner share about the importance of the meeting and promote the next events.</a:t>
            </a:r>
          </a:p>
          <a:p>
            <a:pPr marL="1028700" lvl="1" indent="-571500" algn="l">
              <a:buFont typeface="Arial" panose="020B0604020202020204" pitchFamily="34" charset="0"/>
              <a:buChar char="•"/>
            </a:pPr>
            <a:r>
              <a:rPr lang="en-US" sz="2400" u="none" dirty="0">
                <a:solidFill>
                  <a:prstClr val="white"/>
                </a:solidFill>
              </a:rPr>
              <a:t>Recognize Guests or any pin level jump.</a:t>
            </a:r>
          </a:p>
          <a:p>
            <a:pPr marL="1028700" lvl="1" indent="-571500" algn="l">
              <a:buFont typeface="Arial" panose="020B0604020202020204" pitchFamily="34" charset="0"/>
              <a:buChar char="•"/>
            </a:pPr>
            <a:r>
              <a:rPr lang="en-US" sz="2400" u="none" dirty="0">
                <a:solidFill>
                  <a:prstClr val="white"/>
                </a:solidFill>
              </a:rPr>
              <a:t>Have all guest and new UFO to share one thing they learn.</a:t>
            </a:r>
          </a:p>
          <a:p>
            <a:pPr marL="1028700" lvl="1" indent="-571500" algn="l">
              <a:buFont typeface="Arial" panose="020B0604020202020204" pitchFamily="34" charset="0"/>
              <a:buChar char="•"/>
            </a:pPr>
            <a:r>
              <a:rPr lang="en-US" sz="2400" u="none" dirty="0">
                <a:solidFill>
                  <a:prstClr val="white"/>
                </a:solidFill>
              </a:rPr>
              <a:t>Best time to gauge Go Now</a:t>
            </a:r>
            <a:endParaRPr kumimoji="0" lang="en-US" sz="2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15952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100000"/>
                    </a14:imgEffect>
                    <a14:imgEffect>
                      <a14:brightnessContrast bright="-80000"/>
                    </a14:imgEffect>
                  </a14:imgLayer>
                </a14:imgProps>
              </a:ext>
            </a:extLst>
          </a:blip>
          <a:srcRect/>
          <a:stretch>
            <a:fillRect b="-22000"/>
          </a:stretch>
        </a:blipFill>
        <a:effectLst/>
      </p:bgPr>
    </p:bg>
    <p:spTree>
      <p:nvGrpSpPr>
        <p:cNvPr id="1" name=""/>
        <p:cNvGrpSpPr/>
        <p:nvPr/>
      </p:nvGrpSpPr>
      <p:grpSpPr>
        <a:xfrm>
          <a:off x="0" y="0"/>
          <a:ext cx="0" cy="0"/>
          <a:chOff x="0" y="0"/>
          <a:chExt cx="0" cy="0"/>
        </a:xfrm>
      </p:grpSpPr>
      <p:sp>
        <p:nvSpPr>
          <p:cNvPr id="8" name="Rectangle 7"/>
          <p:cNvSpPr/>
          <p:nvPr/>
        </p:nvSpPr>
        <p:spPr>
          <a:xfrm>
            <a:off x="990600" y="304800"/>
            <a:ext cx="2872606" cy="577079"/>
          </a:xfrm>
          <a:prstGeom prst="rect">
            <a:avLst/>
          </a:prstGeom>
          <a:ln>
            <a:noFill/>
          </a:ln>
        </p:spPr>
        <p:txBody>
          <a:bodyPr wrap="none" lIns="67386" tIns="34289" rIns="67386" bIns="34289">
            <a:spAutoFit/>
          </a:bodyPr>
          <a:lstStyle/>
          <a:p>
            <a:pPr marL="0" marR="0" lvl="0" indent="0" algn="l" defTabSz="335738" rtl="0" eaLnBrk="1" fontAlgn="auto" latinLnBrk="0" hangingPunct="1">
              <a:lnSpc>
                <a:spcPct val="100000"/>
              </a:lnSpc>
              <a:spcBef>
                <a:spcPct val="50000"/>
              </a:spcBef>
              <a:spcAft>
                <a:spcPts val="0"/>
              </a:spcAft>
              <a:buClrTx/>
              <a:buSzTx/>
              <a:buFontTx/>
              <a:buNone/>
              <a:tabLst>
                <a:tab pos="254780" algn="l"/>
              </a:tabLst>
              <a:defRPr/>
            </a:pPr>
            <a:r>
              <a:rPr lang="en-US" sz="3300" u="none" dirty="0">
                <a:ln w="3175">
                  <a:solidFill>
                    <a:prstClr val="white"/>
                  </a:solidFill>
                </a:ln>
                <a:solidFill>
                  <a:prstClr val="white"/>
                </a:solidFill>
                <a:latin typeface="Calibri Light" panose="020F0302020204030204"/>
                <a:ea typeface="ＭＳ Ｐゴシック"/>
                <a:cs typeface="Trebuchet MS"/>
              </a:rPr>
              <a:t>Failure of MAM</a:t>
            </a:r>
            <a:r>
              <a:rPr kumimoji="0" lang="en-US" sz="3300" b="0" i="0" u="none" strike="noStrike" kern="1200" cap="none" spc="0" normalizeH="0" baseline="0" noProof="0" dirty="0">
                <a:ln w="3175">
                  <a:solidFill>
                    <a:prstClr val="white"/>
                  </a:solidFill>
                </a:ln>
                <a:solidFill>
                  <a:prstClr val="white"/>
                </a:solidFill>
                <a:effectLst/>
                <a:uLnTx/>
                <a:uFillTx/>
                <a:latin typeface="Calibri Light" panose="020F0302020204030204"/>
                <a:ea typeface="ＭＳ Ｐゴシック"/>
                <a:cs typeface="Trebuchet MS"/>
              </a:rPr>
              <a:t> </a:t>
            </a:r>
          </a:p>
        </p:txBody>
      </p:sp>
      <p:sp>
        <p:nvSpPr>
          <p:cNvPr id="37" name="TextBox 36">
            <a:extLst>
              <a:ext uri="{FF2B5EF4-FFF2-40B4-BE49-F238E27FC236}">
                <a16:creationId xmlns:a16="http://schemas.microsoft.com/office/drawing/2014/main" id="{6594586F-FA91-467C-BDA5-BCE65BB3EE90}"/>
              </a:ext>
            </a:extLst>
          </p:cNvPr>
          <p:cNvSpPr txBox="1"/>
          <p:nvPr/>
        </p:nvSpPr>
        <p:spPr>
          <a:xfrm>
            <a:off x="304800" y="1219200"/>
            <a:ext cx="8182198" cy="2308324"/>
          </a:xfrm>
          <a:prstGeom prst="rect">
            <a:avLst/>
          </a:prstGeom>
          <a:noFill/>
        </p:spPr>
        <p:txBody>
          <a:bodyPr wrap="square" rtlCol="0">
            <a:spAutoFit/>
          </a:bodyPr>
          <a:lstStyle/>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Only One leader share the experience.</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Never give new UFO </a:t>
            </a:r>
            <a:r>
              <a:rPr lang="en-US" sz="2400" u="none" dirty="0">
                <a:solidFill>
                  <a:prstClr val="white"/>
                </a:solidFill>
              </a:rPr>
              <a:t>or Guest to share their experience.</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400" u="none" dirty="0">
                <a:solidFill>
                  <a:prstClr val="white"/>
                </a:solidFill>
              </a:rPr>
              <a:t>Noisy</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400" u="none" dirty="0">
                <a:solidFill>
                  <a:prstClr val="white"/>
                </a:solidFill>
              </a:rPr>
              <a:t>Several people chatting when main speaker is speaking.</a:t>
            </a:r>
          </a:p>
        </p:txBody>
      </p:sp>
    </p:spTree>
    <p:extLst>
      <p:ext uri="{BB962C8B-B14F-4D97-AF65-F5344CB8AC3E}">
        <p14:creationId xmlns:p14="http://schemas.microsoft.com/office/powerpoint/2010/main" val="154565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100000"/>
                    </a14:imgEffect>
                    <a14:imgEffect>
                      <a14:brightnessContrast bright="-80000"/>
                    </a14:imgEffect>
                  </a14:imgLayer>
                </a14:imgProps>
              </a:ext>
            </a:extLst>
          </a:blip>
          <a:srcRect/>
          <a:stretch>
            <a:fillRect b="-22000"/>
          </a:stretch>
        </a:blipFill>
        <a:effectLst/>
      </p:bgPr>
    </p:bg>
    <p:spTree>
      <p:nvGrpSpPr>
        <p:cNvPr id="1" name=""/>
        <p:cNvGrpSpPr/>
        <p:nvPr/>
      </p:nvGrpSpPr>
      <p:grpSpPr>
        <a:xfrm>
          <a:off x="0" y="0"/>
          <a:ext cx="0" cy="0"/>
          <a:chOff x="0" y="0"/>
          <a:chExt cx="0" cy="0"/>
        </a:xfrm>
      </p:grpSpPr>
      <p:sp>
        <p:nvSpPr>
          <p:cNvPr id="8" name="Rectangle 7"/>
          <p:cNvSpPr/>
          <p:nvPr/>
        </p:nvSpPr>
        <p:spPr>
          <a:xfrm>
            <a:off x="990600" y="304800"/>
            <a:ext cx="3022199" cy="577079"/>
          </a:xfrm>
          <a:prstGeom prst="rect">
            <a:avLst/>
          </a:prstGeom>
          <a:ln>
            <a:noFill/>
          </a:ln>
        </p:spPr>
        <p:txBody>
          <a:bodyPr wrap="none" lIns="67386" tIns="34289" rIns="67386" bIns="34289">
            <a:spAutoFit/>
          </a:bodyPr>
          <a:lstStyle/>
          <a:p>
            <a:pPr marL="0" marR="0" lvl="0" indent="0" algn="l" defTabSz="335738" rtl="0" eaLnBrk="1" fontAlgn="auto" latinLnBrk="0" hangingPunct="1">
              <a:lnSpc>
                <a:spcPct val="100000"/>
              </a:lnSpc>
              <a:spcBef>
                <a:spcPct val="50000"/>
              </a:spcBef>
              <a:spcAft>
                <a:spcPts val="0"/>
              </a:spcAft>
              <a:buClrTx/>
              <a:buSzTx/>
              <a:buFontTx/>
              <a:buNone/>
              <a:tabLst>
                <a:tab pos="254780" algn="l"/>
              </a:tabLst>
              <a:defRPr/>
            </a:pPr>
            <a:r>
              <a:rPr lang="en-US" sz="3300" u="none" dirty="0">
                <a:ln w="3175">
                  <a:solidFill>
                    <a:prstClr val="white"/>
                  </a:solidFill>
                </a:ln>
                <a:solidFill>
                  <a:prstClr val="white"/>
                </a:solidFill>
                <a:latin typeface="Calibri Light" panose="020F0302020204030204"/>
                <a:ea typeface="ＭＳ Ｐゴシック"/>
                <a:cs typeface="Trebuchet MS"/>
              </a:rPr>
              <a:t>Successful</a:t>
            </a:r>
            <a:r>
              <a:rPr kumimoji="0" lang="en-US" sz="3300" b="0" i="0" u="none" strike="noStrike" kern="1200" cap="none" spc="0" normalizeH="0" baseline="0" noProof="0" dirty="0">
                <a:ln w="3175">
                  <a:solidFill>
                    <a:prstClr val="white"/>
                  </a:solidFill>
                </a:ln>
                <a:solidFill>
                  <a:prstClr val="white"/>
                </a:solidFill>
                <a:effectLst/>
                <a:uLnTx/>
                <a:uFillTx/>
                <a:latin typeface="Calibri Light" panose="020F0302020204030204"/>
                <a:ea typeface="ＭＳ Ｐゴシック"/>
                <a:cs typeface="Trebuchet MS"/>
              </a:rPr>
              <a:t> MAM </a:t>
            </a:r>
          </a:p>
        </p:txBody>
      </p:sp>
      <p:sp>
        <p:nvSpPr>
          <p:cNvPr id="37" name="TextBox 36">
            <a:extLst>
              <a:ext uri="{FF2B5EF4-FFF2-40B4-BE49-F238E27FC236}">
                <a16:creationId xmlns:a16="http://schemas.microsoft.com/office/drawing/2014/main" id="{6594586F-FA91-467C-BDA5-BCE65BB3EE90}"/>
              </a:ext>
            </a:extLst>
          </p:cNvPr>
          <p:cNvSpPr txBox="1"/>
          <p:nvPr/>
        </p:nvSpPr>
        <p:spPr>
          <a:xfrm>
            <a:off x="304800" y="1219200"/>
            <a:ext cx="8182198" cy="1938992"/>
          </a:xfrm>
          <a:prstGeom prst="rect">
            <a:avLst/>
          </a:prstGeom>
          <a:noFill/>
        </p:spPr>
        <p:txBody>
          <a:bodyPr wrap="square" rtlCol="0">
            <a:spAutoFit/>
          </a:bodyPr>
          <a:lstStyle/>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Understanding of the new UFO or guest on their </a:t>
            </a:r>
            <a:r>
              <a:rPr kumimoji="0" lang="en-US" sz="2400" b="0" i="0" u="none" strike="noStrike" kern="1200" cap="none" spc="0" normalizeH="0" baseline="0" noProof="0" dirty="0" err="1">
                <a:ln>
                  <a:noFill/>
                </a:ln>
                <a:solidFill>
                  <a:prstClr val="white"/>
                </a:solidFill>
                <a:effectLst/>
                <a:uLnTx/>
                <a:uFillTx/>
                <a:latin typeface="Arial" pitchFamily="34" charset="0"/>
                <a:ea typeface="ＭＳ Ｐゴシック" pitchFamily="34" charset="-128"/>
                <a:cs typeface="+mn-cs"/>
              </a:rPr>
              <a:t>depht</a:t>
            </a:r>
            <a:r>
              <a:rPr kumimoji="0" lang="en-US" sz="2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 of learning.</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400" u="none" dirty="0">
                <a:solidFill>
                  <a:prstClr val="white"/>
                </a:solidFill>
              </a:rPr>
              <a:t>Tickets are promoted and sold for the next event</a:t>
            </a:r>
            <a:r>
              <a:rPr kumimoji="0" lang="en-US" sz="2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400" u="none" dirty="0">
                <a:solidFill>
                  <a:prstClr val="white"/>
                </a:solidFill>
              </a:rPr>
              <a:t>Home events products are sold </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Follow UP appointment</a:t>
            </a:r>
            <a:r>
              <a:rPr lang="en-US" sz="2400" u="none" dirty="0">
                <a:solidFill>
                  <a:prstClr val="white"/>
                </a:solidFill>
              </a:rPr>
              <a:t> are set</a:t>
            </a:r>
            <a:endParaRPr kumimoji="0" lang="en-US" sz="2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53124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295400" y="152400"/>
            <a:ext cx="6477000" cy="6553200"/>
          </a:xfrm>
          <a:prstGeom prst="rect">
            <a:avLst/>
          </a:prstGeom>
          <a:noFill/>
          <a:ln>
            <a:noFill/>
          </a:ln>
          <a:effectLst/>
        </p:spPr>
      </p:pic>
      <p:sp>
        <p:nvSpPr>
          <p:cNvPr id="2" name="Title 1"/>
          <p:cNvSpPr>
            <a:spLocks noGrp="1"/>
          </p:cNvSpPr>
          <p:nvPr>
            <p:ph type="ctrTitle"/>
          </p:nvPr>
        </p:nvSpPr>
        <p:spPr>
          <a:xfrm>
            <a:off x="647700" y="304800"/>
            <a:ext cx="7772400" cy="1470025"/>
          </a:xfrm>
        </p:spPr>
        <p:txBody>
          <a:bodyPr/>
          <a:lstStyle/>
          <a:p>
            <a:r>
              <a:rPr lang="en-US" dirty="0"/>
              <a:t>Follow Up</a:t>
            </a:r>
          </a:p>
        </p:txBody>
      </p:sp>
      <p:sp>
        <p:nvSpPr>
          <p:cNvPr id="3" name="Rounded Rectangle 2"/>
          <p:cNvSpPr/>
          <p:nvPr/>
        </p:nvSpPr>
        <p:spPr>
          <a:xfrm>
            <a:off x="1600200" y="457200"/>
            <a:ext cx="594360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801715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3"/>
  <p:tag name="MMPROD_UIDATA" val="&lt;database version=&quot;7.0&quot;&gt;&lt;object type=&quot;1&quot; unique_id=&quot;10001&quot;&gt;&lt;object type=&quot;8&quot; unique_id=&quot;17666&quot;&gt;&lt;/object&gt;&lt;object type=&quot;2&quot; unique_id=&quot;17667&quot;&gt;&lt;object type=&quot;3&quot; unique_id=&quot;72384&quot;&gt;&lt;property id=&quot;20148&quot; value=&quot;5&quot;/&gt;&lt;property id=&quot;20300&quot; value=&quot;Slide 1&quot;/&gt;&lt;property id=&quot;20307&quot; value=&quot;354&quot;/&gt;&lt;/object&gt;&lt;object type=&quot;3&quot; unique_id=&quot;72385&quot;&gt;&lt;property id=&quot;20148&quot; value=&quot;5&quot;/&gt;&lt;property id=&quot;20300&quot; value=&quot;Slide 2 - &amp;quot;發掘人選、招募人才&amp;#x0D;&amp;#x0A;以及推薦新經銷商&amp;#x0D;&amp;#x0A; 可以複製&amp;#x0D;&amp;#x0A; 你的努力&amp;#x0D;&amp;#x0A; 和&amp;#x0D;&amp;#x0A; 有效運用你的時間！&amp;quot;&quot;/&gt;&lt;property id=&quot;20307&quot; value=&quot;355&quot;/&gt;&lt;/object&gt;&lt;object type=&quot;3&quot; unique_id=&quot;72386&quot;&gt;&lt;property id=&quot;20148&quot; value=&quot;5&quot;/&gt;&lt;property id=&quot;20300&quot; value=&quot;Slide 3 - &amp;quot;- 保羅·蓋蒂(J. Paul Getty) -&amp;#x0D;&amp;#x0A;蓋蒂石油公司(Getty Oil Company)創辦人兼&amp;#x0D;&amp;#x0A;慈善家，1950 年代末被公認為&amp;#x0D;&amp;#x0A;世界上最富有的人。&amp;quot;&quot;/&gt;&lt;property id=&quot;20307&quot; value=&quot;356&quot;/&gt;&lt;/object&gt;&lt;object type=&quot;3&quot; unique_id=&quot;72387&quot;&gt;&lt;property id=&quot;20148&quot; value=&quot;5&quot;/&gt;&lt;property id=&quot;20300&quot; value=&quot;Slide 4 - &amp;quot;目的&amp;quot;&quot;/&gt;&lt;property id=&quot;20307&quot; value=&quot;357&quot;/&gt;&lt;/object&gt;&lt;object type=&quot;3&quot; unique_id=&quot;72388&quot;&gt;&lt;property id=&quot;20148&quot; value=&quot;5&quot;/&gt;&lt;property id=&quot;20300&quot; value=&quot;Slide 5&quot;/&gt;&lt;property id=&quot;20307&quot; value=&quot;358&quot;/&gt;&lt;/object&gt;&lt;object type=&quot;3&quot; unique_id=&quot;72389&quot;&gt;&lt;property id=&quot;20148&quot; value=&quot;5&quot;/&gt;&lt;property id=&quot;20300&quot; value=&quot;Slide 6 - &amp;quot;為發掘人選和招募人才作準備&amp;#x0D;&amp;#x0A;所用的工具&amp;quot;&quot;/&gt;&lt;property id=&quot;20307&quot; value=&quot;359&quot;/&gt;&lt;/object&gt;&lt;object type=&quot;3&quot; unique_id=&quot;72390&quot;&gt;&lt;property id=&quot;20148&quot; value=&quot;5&quot;/&gt;&lt;property id=&quot;20300&quot; value=&quot;Slide 7 - &amp;quot;了解&amp;#x0D;&amp;#x0A;&amp;#x0D;&amp;#x0A;發掘人選、招募人才&amp;#x0D;&amp;#x0A;&amp;#x0D;&amp;#x0A;以及推薦新經銷商的&amp;#x0D;&amp;#x0A;&amp;#x0D;&amp;#x0A;全過程&amp;#x0D;&amp;#x0A;&amp;quot;&quot;/&gt;&lt;property id=&quot;20307&quot; value=&quot;360&quot;/&gt;&lt;/object&gt;&lt;object type=&quot;3&quot; unique_id=&quot;72391&quot;&gt;&lt;property id=&quot;20148&quot; value=&quot;5&quot;/&gt;&lt;property id=&quot;20300&quot; value=&quot;Slide 8 - &amp;quot;可能人選的來源&amp;quot;&quot;/&gt;&lt;property id=&quot;20307&quot; value=&quot;361&quot;/&gt;&lt;/object&gt;&lt;object type=&quot;3&quot; unique_id=&quot;72392&quot;&gt;&lt;property id=&quot;20148&quot; value=&quot;5&quot;/&gt;&lt;property id=&quot;20300&quot; value=&quot;Slide 9 - &amp;quot;可能人選追蹤記錄&amp;quot;&quot;/&gt;&lt;property id=&quot;20307&quot; value=&quot;362&quot;/&gt;&lt;/object&gt;&lt;object type=&quot;3&quot; unique_id=&quot;72393&quot;&gt;&lt;property id=&quot;20148&quot; value=&quot;5&quot;/&gt;&lt;property id=&quot;20300&quot; value=&quot;Slide 10 - &amp;quot;每月發掘人選活動記錄&amp;quot;&quot;/&gt;&lt;property id=&quot;20307&quot; value=&quot;363&quot;/&gt;&lt;/object&gt;&lt;object type=&quot;3&quot; unique_id=&quot;72394&quot;&gt;&lt;property id=&quot;20148&quot; value=&quot;5&quot;/&gt;&lt;property id=&quot;20300&quot; value=&quot;Slide 11 - &amp;quot;責任檢查表格 &amp;quot;&quot;/&gt;&lt;property id=&quot;20307&quot; value=&quot;364&quot;/&gt;&lt;/object&gt;&lt;object type=&quot;3&quot; unique_id=&quot;72395&quot;&gt;&lt;property id=&quot;20148&quot; value=&quot;5&quot;/&gt;&lt;property id=&quot;20300&quot; value=&quot;Slide 12 - &amp;quot;責任檢查表格 &amp;quot;&quot;/&gt;&lt;property id=&quot;20307&quot; value=&quot;365&quot;/&gt;&lt;/object&gt;&lt;object type=&quot;3&quot; unique_id=&quot;72396&quot;&gt;&lt;property id=&quot;20148&quot; value=&quot;5&quot;/&gt;&lt;property id=&quot;20300&quot; value=&quot;Slide 13 - &amp;quot;快速成長&amp;quot;&quot;/&gt;&lt;property id=&quot;20307&quot; value=&quot;366&quot;/&gt;&lt;/object&gt;&lt;object type=&quot;3&quot; unique_id=&quot;72397&quot;&gt;&lt;property id=&quot;20148&quot; value=&quot;5&quot;/&gt;&lt;property id=&quot;20300&quot; value=&quot;Slide 14 - &amp;quot;10-3-2模式&amp;quot;&quot;/&gt;&lt;property id=&quot;20307&quot; value=&quot;367&quot;/&gt;&lt;/object&gt;&lt;object type=&quot;3&quot; unique_id=&quot;72398&quot;&gt;&lt;property id=&quot;20148&quot; value=&quot;5&quot;/&gt;&lt;property id=&quot;20300&quot; value=&quot;Slide 15&quot;/&gt;&lt;property id=&quot;20307&quot; value=&quot;368&quot;/&gt;&lt;/object&gt;&lt;object type=&quot;3&quot; unique_id=&quot;72399&quot;&gt;&lt;property id=&quot;20148&quot; value=&quot;5&quot;/&gt;&lt;property id=&quot;20300&quot; value=&quot;Slide 16&quot;/&gt;&lt;property id=&quot;20307&quot; value=&quot;369&quot;/&gt;&lt;/object&gt;&lt;object type=&quot;3&quot; unique_id=&quot;72400&quot;&gt;&lt;property id=&quot;20148&quot; value=&quot;5&quot;/&gt;&lt;property id=&quot;20300&quot; value=&quot;Slide 17&quot;/&gt;&lt;property id=&quot;20307&quot; value=&quot;370&quot;/&gt;&lt;/object&gt;&lt;object type=&quot;3&quot; unique_id=&quot;72401&quot;&gt;&lt;property id=&quot;20148&quot; value=&quot;5&quot;/&gt;&lt;property id=&quot;20300&quot; value=&quot;Slide 18&quot;/&gt;&lt;property id=&quot;20307&quot; value=&quot;371&quot;/&gt;&lt;/object&gt;&lt;object type=&quot;3&quot; unique_id=&quot;72402&quot;&gt;&lt;property id=&quot;20148&quot; value=&quot;5&quot;/&gt;&lt;property id=&quot;20300&quot; value=&quot;Slide 19 - &amp;quot;首選10人名單 &amp;quot;&quot;/&gt;&lt;property id=&quot;20307&quot; value=&quot;372&quot;/&gt;&lt;/object&gt;&lt;object type=&quot;3&quot; unique_id=&quot;72403&quot;&gt;&lt;property id=&quot;20148&quot; value=&quot;5&quot;/&gt;&lt;property id=&quot;20300&quot; value=&quot;Slide 20&quot;/&gt;&lt;property id=&quot;20307&quot; value=&quot;373&quot;/&gt;&lt;/object&gt;&lt;object type=&quot;3&quot; unique_id=&quot;72404&quot;&gt;&lt;property id=&quot;20148&quot; value=&quot;5&quot;/&gt;&lt;property id=&quot;20300&quot; value=&quot;Slide 21 - &amp;quot;答案&amp;quot;&quot;/&gt;&lt;property id=&quot;20307&quot; value=&quot;374&quot;/&gt;&lt;/object&gt;&lt;object type=&quot;3&quot; unique_id=&quot;72405&quot;&gt;&lt;property id=&quot;20148&quot; value=&quot;5&quot;/&gt;&lt;property id=&quot;20300&quot; value=&quot;Slide 22 - &amp;quot;以「你從事什麽工作？」及&amp;#x0D;&amp;#x0A;「這是什麽創業機會？」為話題&amp;#x0D;&amp;#x0A;與人交談 &amp;quot;&quot;/&gt;&lt;property id=&quot;20307&quot; value=&quot;375&quot;/&gt;&lt;/object&gt;&lt;object type=&quot;3&quot; unique_id=&quot;72406&quot;&gt;&lt;property id=&quot;20148&quot; value=&quot;5&quot;/&gt;&lt;property id=&quot;20300&quot; value=&quot;Slide 23 - &amp;quot;以「你從事什麽工作？」及&amp;#x0D;&amp;#x0A;「這是什麽創業機會？」為話題&amp;#x0D;&amp;#x0A;與人交談(續)&amp;quot;&quot;/&gt;&lt;property id=&quot;20307&quot; value=&quot;376&quot;/&gt;&lt;/object&gt;&lt;object type=&quot;3&quot; unique_id=&quot;72407&quot;&gt;&lt;property id=&quot;20148&quot; value=&quot;5&quot;/&gt;&lt;property id=&quot;20300&quot; value=&quot;Slide 24 - &amp;quot;「美安公司是什麽公司？」 &amp;#x0D;&amp;#x0A;引人入勝的内容&amp;quot;&quot;/&gt;&lt;property id=&quot;20307&quot; value=&quot;377&quot;/&gt;&lt;/object&gt;&lt;object type=&quot;3&quot; unique_id=&quot;72408&quot;&gt;&lt;property id=&quot;20148&quot; value=&quot;5&quot;/&gt;&lt;property id=&quot;20300&quot; value=&quot;Slide 25 - &amp;quot;「你從事什麽工作？」&amp;#x0D;&amp;#x0A;好處  &amp;quot;&quot;/&gt;&lt;property id=&quot;20307&quot; value=&quot;378&quot;/&gt;&lt;/object&gt;&lt;object type=&quot;3&quot; unique_id=&quot;72409&quot;&gt;&lt;property id=&quot;20148&quot; value=&quot;5&quot;/&gt;&lt;property id=&quot;20300&quot; value=&quot;Slide 26 - &amp;quot;「你從事什麽工作？」 &amp;quot;&quot;/&gt;&lt;property id=&quot;20307&quot; value=&quot;379&quot;/&gt;&lt;/object&gt;&lt;object type=&quot;3&quot; unique_id=&quot;72410&quot;&gt;&lt;property id=&quot;20148&quot; value=&quot;5&quot;/&gt;&lt;property id=&quot;20300&quot; value=&quot;Slide 27 - &amp;quot;「你從事什麽工作？」&amp;quot;&quot;/&gt;&lt;property id=&quot;20307&quot; value=&quot;380&quot;/&gt;&lt;/object&gt;&lt;object type=&quot;3&quot; unique_id=&quot;72411&quot;&gt;&lt;property id=&quot;20148&quot; value=&quot;5&quot;/&gt;&lt;property id=&quot;20300&quot; value=&quot;Slide 28 - &amp;quot;「你從事什麽工作？」&amp;quot;&quot;/&gt;&lt;property id=&quot;20307&quot; value=&quot;381&quot;/&gt;&lt;/object&gt;&lt;object type=&quot;3&quot; unique_id=&quot;72412&quot;&gt;&lt;property id=&quot;20148&quot; value=&quot;5&quot;/&gt;&lt;property id=&quot;20300&quot; value=&quot;Slide 29 - &amp;quot;「你從事什麽工作？」&amp;quot;&quot;/&gt;&lt;property id=&quot;20307&quot; value=&quot;382&quot;/&gt;&lt;/object&gt;&lt;object type=&quot;3&quot; unique_id=&quot;72413&quot;&gt;&lt;property id=&quot;20148&quot; value=&quot;5&quot;/&gt;&lt;property id=&quot;20300&quot; value=&quot;Slide 30 - &amp;quot;兩分鐘廣告&amp;quot;&quot;/&gt;&lt;property id=&quot;20307&quot; value=&quot;383&quot;/&gt;&lt;/object&gt;&lt;object type=&quot;3&quot; unique_id=&quot;72414&quot;&gt;&lt;property id=&quot;20148&quot; value=&quot;5&quot;/&gt;&lt;property id=&quot;20300&quot; value=&quot;Slide 31 - &amp;quot;兩分鐘廣告 &amp;#x0D;&amp;#x0A;（個人原因)&amp;#x0D;&amp;#x0A;範例&amp;quot;&quot;/&gt;&lt;property id=&quot;20307&quot; value=&quot;384&quot;/&gt;&lt;/object&gt;&lt;object type=&quot;3&quot; unique_id=&quot;72415&quot;&gt;&lt;property id=&quot;20148&quot; value=&quot;5&quot;/&gt;&lt;property id=&quot;20300&quot; value=&quot;Slide 32 - &amp;quot;學習不同的方法&amp;quot;&quot;/&gt;&lt;property id=&quot;20307&quot; value=&quot;385&quot;/&gt;&lt;/object&gt;&lt;object type=&quot;3&quot; unique_id=&quot;72416&quot;&gt;&lt;property id=&quot;20148&quot; value=&quot;5&quot;/&gt;&lt;property id=&quot;20300&quot; value=&quot;Slide 33&quot;/&gt;&lt;property id=&quot;20307&quot; value=&quot;386&quot;/&gt;&lt;/object&gt;&lt;object type=&quot;3&quot; unique_id=&quot;72417&quot;&gt;&lt;property id=&quot;20148&quot; value=&quot;5&quot;/&gt;&lt;property id=&quot;20300&quot; value=&quot;Slide 34 - &amp;quot;評估/引薦法&amp;quot;&quot;/&gt;&lt;property id=&quot;20307&quot; value=&quot;387&quot;/&gt;&lt;/object&gt;&lt;object type=&quot;3&quot; unique_id=&quot;72418&quot;&gt;&lt;property id=&quot;20148&quot; value=&quot;5&quot;/&gt;&lt;property id=&quot;20300&quot; value=&quot;Slide 35&quot;/&gt;&lt;property id=&quot;20307&quot; value=&quot;388&quot;/&gt;&lt;/object&gt;&lt;object type=&quot;3&quot; unique_id=&quot;72419&quot;&gt;&lt;property id=&quot;20148&quot; value=&quot;5&quot;/&gt;&lt;property id=&quot;20300&quot; value=&quot;Slide 36 - &amp;quot;評估/引薦法&amp;quot;&quot;/&gt;&lt;property id=&quot;20307&quot; value=&quot;389&quot;/&gt;&lt;/object&gt;&lt;object type=&quot;3&quot; unique_id=&quot;72420&quot;&gt;&lt;property id=&quot;20148&quot; value=&quot;5&quot;/&gt;&lt;property id=&quot;20300&quot; value=&quot;Slide 37&quot;/&gt;&lt;property id=&quot;20307&quot; value=&quot;390&quot;/&gt;&lt;/object&gt;&lt;object type=&quot;3&quot; unique_id=&quot;72421&quot;&gt;&lt;property id=&quot;20148&quot; value=&quot;5&quot;/&gt;&lt;property id=&quot;20300&quot; value=&quot;Slide 38&quot;/&gt;&lt;property id=&quot;20307&quot; value=&quot;391&quot;/&gt;&lt;/object&gt;&lt;object type=&quot;3&quot; unique_id=&quot;72422&quot;&gt;&lt;property id=&quot;20148&quot; value=&quot;5&quot;/&gt;&lt;property id=&quot;20300&quot; value=&quot;Slide 39 - &amp;quot;應答如流&amp;quot;&quot;/&gt;&lt;property id=&quot;20307&quot; value=&quot;392&quot;/&gt;&lt;/object&gt;&lt;object type=&quot;3&quot; unique_id=&quot;72423&quot;&gt;&lt;property id=&quot;20148&quot; value=&quot;5&quot;/&gt;&lt;property id=&quot;20300&quot; value=&quot;Slide 40 - &amp;quot;90% 傾聽&amp;#x0D;&amp;#x0A;10% 談話&amp;#x0D;&amp;#x0A;針對個人需要&amp;quot;&quot;/&gt;&lt;property id=&quot;20307&quot; value=&quot;393&quot;/&gt;&lt;/object&gt;&lt;object type=&quot;3&quot; unique_id=&quot;72424&quot;&gt;&lt;property id=&quot;20148&quot; value=&quot;5&quot;/&gt;&lt;property id=&quot;20300&quot; value=&quot;Slide 41 - &amp;quot;準備好面對&amp;#x0D;&amp;#x0A;質疑和異議！&amp;quot;&quot;/&gt;&lt;property id=&quot;20307&quot; value=&quot;394&quot;/&gt;&lt;/object&gt;&lt;object type=&quot;3&quot; unique_id=&quot;72425&quot;&gt;&lt;property id=&quot;20148&quot; value=&quot;5&quot;/&gt;&lt;property id=&quot;20300&quot; value=&quot;Slide 42 - &amp;quot;如何對待異議&amp;quot;&quot;/&gt;&lt;property id=&quot;20307&quot; value=&quot;395&quot;/&gt;&lt;/object&gt;&lt;object type=&quot;3&quot; unique_id=&quot;72426&quot;&gt;&lt;property id=&quot;20148&quot; value=&quot;5&quot;/&gt;&lt;property id=&quot;20300&quot; value=&quot;Slide 43 - &amp;quot;如何答覆異議&amp;quot;&quot;/&gt;&lt;property id=&quot;20307&quot; value=&quot;396&quot;/&gt;&lt;/object&gt;&lt;object type=&quot;3&quot; unique_id=&quot;72427&quot;&gt;&lt;property id=&quot;20148&quot; value=&quot;5&quot;/&gt;&lt;property id=&quot;20300&quot; value=&quot;Slide 44 - &amp;quot;「這算是金字塔計劃嗎？」&amp;quot;&quot;/&gt;&lt;property id=&quot;20307&quot; value=&quot;397&quot;/&gt;&lt;/object&gt;&lt;object type=&quot;3&quot; unique_id=&quot;72428&quot;&gt;&lt;property id=&quot;20148&quot; value=&quot;5&quot;/&gt;&lt;property id=&quot;20300&quot; value=&quot;Slide 45 - &amp;quot; 「這是安麗嗎？」&amp;#x0D;&amp;#x0A;「這是網路行銷嗎？」&amp;quot;&quot;/&gt;&lt;property id=&quot;20307&quot; value=&quot;398&quot;/&gt;&lt;/object&gt;&lt;object type=&quot;3&quot; unique_id=&quot;72429&quot;&gt;&lt;property id=&quot;20148&quot; value=&quot;5&quot;/&gt;&lt;property id=&quot;20300&quot; value=&quot;Slide 46 - &amp;quot;「我沒空。」&amp;quot;&quot;/&gt;&lt;property id=&quot;20307&quot; value=&quot;399&quot;/&gt;&lt;/object&gt;&lt;object type=&quot;3&quot; unique_id=&quot;72430&quot;&gt;&lt;property id=&quot;20148&quot; value=&quot;5&quot;/&gt;&lt;property id=&quot;20300&quot; value=&quot;Slide 47 - &amp;quot;「我沒錢。」&amp;quot;&quot;/&gt;&lt;property id=&quot;20307&quot; value=&quot;400&quot;/&gt;&lt;/object&gt;&lt;object type=&quot;3&quot; unique_id=&quot;72431&quot;&gt;&lt;property id=&quot;20148&quot; value=&quot;5&quot;/&gt;&lt;property id=&quot;20300&quot; value=&quot;Slide 48 - &amp;quot; 「大多數人不會用這類方法賺錢。」&amp;#x0D;&amp;#x0A;&amp;#x0D;&amp;#x0A;「我知道有人以前試過類似的方法。」&amp;quot;&quot;/&gt;&lt;property id=&quot;20307&quot; value=&quot;401&quot;/&gt;&lt;/object&gt;&lt;object type=&quot;3&quot; unique_id=&quot;72432&quot;&gt;&lt;property id=&quot;20148&quot; value=&quot;5&quot;/&gt;&lt;property id=&quot;20300&quot; value=&quot;Slide 49 - &amp;quot;「我得跟我另一半商量。」 &amp;quot;&quot;/&gt;&lt;property id=&quot;20307&quot; value=&quot;402&quot;/&gt;&lt;/object&gt;&lt;object type=&quot;3&quot; unique_id=&quot;72433&quot;&gt;&lt;property id=&quot;20148&quot; value=&quot;5&quot;/&gt;&lt;property id=&quot;20300&quot; value=&quot;Slide 50 - &amp;quot;「你現在賺多少？」&amp;#x0D;&amp;#x0A;  「你現在賺到錢了嗎？」&amp;quot;&quot;/&gt;&lt;property id=&quot;20307&quot; value=&quot;403&quot;/&gt;&lt;/object&gt;&lt;object type=&quot;3&quot; unique_id=&quot;72434&quot;&gt;&lt;property id=&quot;20148&quot; value=&quot;5&quot;/&gt;&lt;property id=&quot;20300&quot; value=&quot;Slide 51 - &amp;quot;「讓我考慮一下。」&amp;quot;&quot;/&gt;&lt;property id=&quot;20307&quot; value=&quot;404&quot;/&gt;&lt;/object&gt;&lt;object type=&quot;3&quot; unique_id=&quot;72435&quot;&gt;&lt;property id=&quot;20148&quot; value=&quot;5&quot;/&gt;&lt;property id=&quot;20300&quot; value=&quot;Slide 52 - &amp;quot;「我需要作銷售嗎？」 &amp;quot;&quot;/&gt;&lt;property id=&quot;20307&quot; value=&quot;405&quot;/&gt;&lt;/object&gt;&lt;object type=&quot;3&quot; unique_id=&quot;72436&quot;&gt;&lt;property id=&quot;20148&quot; value=&quot;5&quot;/&gt;&lt;property id=&quot;20300&quot; value=&quot;Slide 53 - &amp;quot;「我沒有興趣。」&amp;quot;&quot;/&gt;&lt;property id=&quot;20307&quot; value=&quot;406&quot;/&gt;&lt;/object&gt;&lt;object type=&quot;3&quot; unique_id=&quot;72437&quot;&gt;&lt;property id=&quot;20148&quot; value=&quot;5&quot;/&gt;&lt;property id=&quot;20300&quot; value=&quot;Slide 54 - &amp;quot;「我沒有興趣。」&amp;quot;&quot;/&gt;&lt;property id=&quot;20307&quot; value=&quot;407&quot;/&gt;&lt;/object&gt;&lt;object type=&quot;3&quot; unique_id=&quot;72438&quot;&gt;&lt;property id=&quot;20148&quot; value=&quot;5&quot;/&gt;&lt;property id=&quot;20300&quot; value=&quot;Slide 55 - &amp;quot;聯絡可能人選之後的行動&amp;quot;&quot;/&gt;&lt;property id=&quot;20307&quot; value=&quot;408&quot;/&gt;&lt;/object&gt;&lt;object type=&quot;3&quot; unique_id=&quot;72439&quot;&gt;&lt;property id=&quot;20148&quot; value=&quot;5&quot;/&gt;&lt;property id=&quot;20300&quot; value=&quot;Slide 56 - &amp;quot;聯絡可能人選之後的行動&amp;quot;&quot;/&gt;&lt;property id=&quot;20307&quot; value=&quot;409&quot;/&gt;&lt;/object&gt;&lt;object type=&quot;3&quot; unique_id=&quot;72440&quot;&gt;&lt;property id=&quot;20148&quot; value=&quot;5&quot;/&gt;&lt;property id=&quot;20300&quot; value=&quot;Slide 57 - &amp;quot;聯絡可能人選之後的行動&amp;quot;&quot;/&gt;&lt;property id=&quot;20307&quot; value=&quot;410&quot;/&gt;&lt;/object&gt;&lt;object type=&quot;3&quot; unique_id=&quot;72441&quot;&gt;&lt;property id=&quot;20148&quot; value=&quot;5&quot;/&gt;&lt;property id=&quot;20300&quot; value=&quot;Slide 58&quot;/&gt;&lt;property id=&quot;20307&quot; value=&quot;411&quot;/&gt;&lt;/object&gt;&lt;object type=&quot;3&quot; unique_id=&quot;72442&quot;&gt;&lt;property id=&quot;20148&quot; value=&quot;5&quot;/&gt;&lt;property id=&quot;20300&quot; value=&quot;Slide 59&quot;/&gt;&lt;property id=&quot;20307&quot; value=&quot;412&quot;/&gt;&lt;/object&gt;&lt;object type=&quot;3&quot; unique_id=&quot;72443&quot;&gt;&lt;property id=&quot;20148&quot; value=&quot;5&quot;/&gt;&lt;property id=&quot;20300&quot; value=&quot;Slide 60&quot;/&gt;&lt;property id=&quot;20307&quot; value=&quot;413&quot;/&gt;&lt;/object&gt;&lt;object type=&quot;3&quot; unique_id=&quot;72444&quot;&gt;&lt;property id=&quot;20148&quot; value=&quot;5&quot;/&gt;&lt;property id=&quot;20300&quot; value=&quot;Slide 61&quot;/&gt;&lt;property id=&quot;20307&quot; value=&quot;414&quot;/&gt;&lt;/object&gt;&lt;object type=&quot;3&quot; unique_id=&quot;72445&quot;&gt;&lt;property id=&quot;20148&quot; value=&quot;5&quot;/&gt;&lt;property id=&quot;20300&quot; value=&quot;Slide 62&quot;/&gt;&lt;property id=&quot;20307&quot; value=&quot;415&quot;/&gt;&lt;/object&gt;&lt;object type=&quot;3&quot; unique_id=&quot;72446&quot;&gt;&lt;property id=&quot;20148&quot; value=&quot;5&quot;/&gt;&lt;property id=&quot;20300&quot; value=&quot;Slide 63&quot;/&gt;&lt;property id=&quot;20307&quot; value=&quot;416&quot;/&gt;&lt;/object&gt;&lt;object type=&quot;3&quot; unique_id=&quot;72447&quot;&gt;&lt;property id=&quot;20148&quot; value=&quot;5&quot;/&gt;&lt;property id=&quot;20300&quot; value=&quot;Slide 64&quot;/&gt;&lt;property id=&quot;20307&quot; value=&quot;417&quot;/&gt;&lt;/object&gt;&lt;/object&gt;&lt;/object&gt;&lt;/database&gt;"/>
  <p:tag name="SECTOMILLISECCONVERTED" val="1"/>
</p:tagLst>
</file>

<file path=ppt/theme/theme1.xml><?xml version="1.0" encoding="utf-8"?>
<a:theme xmlns:a="http://schemas.openxmlformats.org/drawingml/2006/main" name="19_Office Theme">
  <a:themeElements>
    <a:clrScheme name="Analysis">
      <a:dk1>
        <a:sysClr val="windowText" lastClr="000000"/>
      </a:dk1>
      <a:lt1>
        <a:sysClr val="window" lastClr="FFFFFF"/>
      </a:lt1>
      <a:dk2>
        <a:srgbClr val="44546A"/>
      </a:dk2>
      <a:lt2>
        <a:srgbClr val="E7E6E6"/>
      </a:lt2>
      <a:accent1>
        <a:srgbClr val="227DAC"/>
      </a:accent1>
      <a:accent2>
        <a:srgbClr val="443988"/>
      </a:accent2>
      <a:accent3>
        <a:srgbClr val="9F0052"/>
      </a:accent3>
      <a:accent4>
        <a:srgbClr val="FE4020"/>
      </a:accent4>
      <a:accent5>
        <a:srgbClr val="FFBE00"/>
      </a:accent5>
      <a:accent6>
        <a:srgbClr val="00A9F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41627</TotalTime>
  <Words>1226</Words>
  <Application>Microsoft Office PowerPoint</Application>
  <PresentationFormat>On-screen Show (4:3)</PresentationFormat>
  <Paragraphs>158</Paragraphs>
  <Slides>24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Calibri Light</vt:lpstr>
      <vt:lpstr>Wingdings</vt:lpstr>
      <vt:lpstr>Arial</vt:lpstr>
      <vt:lpstr>Calibri</vt:lpstr>
      <vt:lpstr>Times New Roman</vt:lpstr>
      <vt:lpstr>Courier New</vt:lpstr>
      <vt:lpstr>19_Office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Follow Up</vt:lpstr>
      <vt:lpstr>Why Follow Up?</vt:lpstr>
      <vt:lpstr>Follow Up Process</vt:lpstr>
      <vt:lpstr>Follow Up (FU) Process</vt:lpstr>
      <vt:lpstr>Customer Follow Up</vt:lpstr>
      <vt:lpstr>Customer Follow Up</vt:lpstr>
      <vt:lpstr>Customer Follow Up </vt:lpstr>
      <vt:lpstr>Business Prospect Follow Up</vt:lpstr>
      <vt:lpstr>Follow up prospects</vt:lpstr>
      <vt:lpstr>Follow up ourselves</vt:lpstr>
      <vt:lpstr>Follow up new distributors</vt:lpstr>
      <vt:lpstr>Follow up team</vt:lpstr>
      <vt:lpstr>Some team building strategies</vt:lpstr>
      <vt:lpstr>We must promote:</vt:lpstr>
      <vt:lpstr>Follow up leaders</vt:lpstr>
      <vt:lpstr>PowerPoint Presentation</vt:lpstr>
    </vt:vector>
  </TitlesOfParts>
  <Company>Market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pauline</dc:creator>
  <cp:lastModifiedBy>Richard Ng</cp:lastModifiedBy>
  <cp:revision>2281</cp:revision>
  <cp:lastPrinted>2003-07-23T23:14:26Z</cp:lastPrinted>
  <dcterms:created xsi:type="dcterms:W3CDTF">2000-07-25T13:48:58Z</dcterms:created>
  <dcterms:modified xsi:type="dcterms:W3CDTF">2019-01-31T21:02:12Z</dcterms:modified>
</cp:coreProperties>
</file>